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  <p:sldMasterId id="2147483804" r:id="rId3"/>
    <p:sldMasterId id="2147483816" r:id="rId4"/>
    <p:sldMasterId id="2147483828" r:id="rId5"/>
    <p:sldMasterId id="2147483840" r:id="rId6"/>
    <p:sldMasterId id="2147483852" r:id="rId7"/>
  </p:sldMasterIdLst>
  <p:notesMasterIdLst>
    <p:notesMasterId r:id="rId38"/>
  </p:notesMasterIdLst>
  <p:handoutMasterIdLst>
    <p:handoutMasterId r:id="rId39"/>
  </p:handoutMasterIdLst>
  <p:sldIdLst>
    <p:sldId id="256" r:id="rId8"/>
    <p:sldId id="257" r:id="rId9"/>
    <p:sldId id="258" r:id="rId10"/>
    <p:sldId id="259" r:id="rId11"/>
    <p:sldId id="285" r:id="rId12"/>
    <p:sldId id="287" r:id="rId13"/>
    <p:sldId id="261" r:id="rId14"/>
    <p:sldId id="260" r:id="rId15"/>
    <p:sldId id="264" r:id="rId16"/>
    <p:sldId id="265" r:id="rId17"/>
    <p:sldId id="262" r:id="rId18"/>
    <p:sldId id="266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67" r:id="rId30"/>
    <p:sldId id="278" r:id="rId31"/>
    <p:sldId id="279" r:id="rId32"/>
    <p:sldId id="280" r:id="rId33"/>
    <p:sldId id="281" r:id="rId34"/>
    <p:sldId id="282" r:id="rId35"/>
    <p:sldId id="283" r:id="rId36"/>
    <p:sldId id="284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9900"/>
    <a:srgbClr val="FFFF99"/>
    <a:srgbClr val="006600"/>
    <a:srgbClr val="D2ECB6"/>
    <a:srgbClr val="0C460C"/>
    <a:srgbClr val="FFCC66"/>
    <a:srgbClr val="FFFF66"/>
    <a:srgbClr val="59821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C5B23-3873-4D2E-ABB3-5FB53B048ABC}" type="datetimeFigureOut">
              <a:rPr lang="ko-KR" altLang="en-US" smtClean="0"/>
              <a:t>2010-05-06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00B5F6-94C4-4E2D-A136-4E398C605CA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BF6FB-B040-4EA5-A0C3-61AC62290F5D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C1C3E-F1FE-4A22-A6AB-00CE9DC8A2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3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15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16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18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19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26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27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28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29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30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E0E354-3E57-4786-BE32-D5326DCCE6BE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8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332091-F772-48CA-8B2F-34720BB83EE3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11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12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13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67609-AA61-4D34-A460-D11CE4417967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178A3-6E04-4EE7-8D1B-06FDDFBD4E67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A3B6-DD41-45FB-B6BD-EF7F13BB810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B4256-2E98-4AF3-BAA6-DD093430814C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409D-19F4-46C4-914F-84612A1F8AF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034E6-C09B-4E8D-B072-C8FFC7CC30B1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A26E7-2CAF-4C87-9405-D699B1E6CD3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386A4-1D5E-4628-8F35-E8B9D48CD7F6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FC033-16AD-4C3B-A1D0-0DA2CD6BFB8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DFACA-AD15-4479-9D79-E2E9FC0EB42A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1D68-418F-4067-90CA-0B901AFBF5F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DE8C5-1B7F-42B5-BA8D-74C4B704EA15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90FC4-3903-4A59-84D5-671E8AB8FD4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945CA-CD97-4A1D-AF1E-CF0C38D2614C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27660-E2A0-4381-BFC9-B741140B038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F1AC-5E10-48F1-AF9D-E72746AAB539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B681-89C0-4080-924A-1E6DF04F461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A9D5-8480-487E-A52A-7CAB1F219C19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7E403-5C84-419D-9155-8E338AE5293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36118-7E3C-446E-AFBD-07F2A5EDCCB3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B8F36-CBDE-4FEB-996E-BD170B7DE10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6048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48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C6049-4A1E-480A-9B9B-D983A1430CE1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E9741-E97E-4411-B36F-3D069A8E8B1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178A3-6E04-4EE7-8D1B-06FDDFBD4E67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A3B6-DD41-45FB-B6BD-EF7F13BB8102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6048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48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178A3-6E04-4EE7-8D1B-06FDDFBD4E67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A3B6-DD41-45FB-B6BD-EF7F13BB810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B4256-2E98-4AF3-BAA6-DD093430814C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409D-19F4-46C4-914F-84612A1F8AF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034E6-C09B-4E8D-B072-C8FFC7CC30B1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A26E7-2CAF-4C87-9405-D699B1E6CD3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386A4-1D5E-4628-8F35-E8B9D48CD7F6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FC033-16AD-4C3B-A1D0-0DA2CD6BFB8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DFACA-AD15-4479-9D79-E2E9FC0EB42A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41D68-418F-4067-90CA-0B901AFBF5F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DE8C5-1B7F-42B5-BA8D-74C4B704EA15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90FC4-3903-4A59-84D5-671E8AB8FD4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945CA-CD97-4A1D-AF1E-CF0C38D2614C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27660-E2A0-4381-BFC9-B741140B038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F1AC-5E10-48F1-AF9D-E72746AAB539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B681-89C0-4080-924A-1E6DF04F461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A9D5-8480-487E-A52A-7CAB1F219C19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7E403-5C84-419D-9155-8E338AE5293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36118-7E3C-446E-AFBD-07F2A5EDCCB3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B8F36-CBDE-4FEB-996E-BD170B7DE10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6048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48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C6049-4A1E-480A-9B9B-D983A1430CE1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E9741-E97E-4411-B36F-3D069A8E8B1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178A3-6E04-4EE7-8D1B-06FDDFBD4E67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EA3B6-DD41-45FB-B6BD-EF7F13BB8102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30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6048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48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17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ea typeface="굴림" pitchFamily="50" charset="-127"/>
              </a:endParaRPr>
            </a:p>
          </p:txBody>
        </p:sp>
        <p:sp>
          <p:nvSpPr>
            <p:cNvPr id="7" name="Rectangle 18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ea typeface="굴림" pitchFamily="50" charset="-127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2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ea typeface="굴림" pitchFamily="50" charset="-127"/>
              </a:endParaRPr>
            </a:p>
          </p:txBody>
        </p:sp>
        <p:sp>
          <p:nvSpPr>
            <p:cNvPr id="11" name="Freeform 2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>
                <a:ea typeface="굴림" pitchFamily="50" charset="-127"/>
              </a:endParaRPr>
            </a:p>
          </p:txBody>
        </p:sp>
        <p:sp>
          <p:nvSpPr>
            <p:cNvPr id="12" name="Freeform 23"/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>
                <a:ea typeface="굴림" pitchFamily="50" charset="-127"/>
              </a:endParaRPr>
            </a:p>
          </p:txBody>
        </p:sp>
        <p:sp>
          <p:nvSpPr>
            <p:cNvPr id="13" name="Freeform 24"/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>
                <a:ea typeface="굴림" pitchFamily="50" charset="-127"/>
              </a:endParaRPr>
            </a:p>
          </p:txBody>
        </p:sp>
        <p:sp>
          <p:nvSpPr>
            <p:cNvPr id="14" name="Freeform 25"/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>
                <a:ea typeface="굴림" pitchFamily="50" charset="-127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ltGray">
          <a:xfrm>
            <a:off x="571472" y="5000636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6178A3-6E04-4EE7-8D1B-06FDDFBD4E67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EA3B6-DD41-45FB-B6BD-EF7F13BB8102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23" name="그림 2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84"/>
            <a:ext cx="9144000" cy="42904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6629400" cy="8683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pPr lvl="0"/>
            <a:r>
              <a:rPr lang="ko-KR" altLang="en-US" noProof="0" smtClean="0"/>
              <a:t>표를 추가하려면 아이콘을 클릭하십시오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48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0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81FA61F2-4AFE-4EA6-8F72-5437B70C3EE4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63669897-96F7-459E-B8D0-D9B55680230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Picture 7" descr="마스터수정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9" descr="artplus_season_summer14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7" descr="artplus_nature_naturalcity38_a"/>
          <p:cNvPicPr>
            <a:picLocks noChangeAspect="1" noChangeArrowheads="1"/>
          </p:cNvPicPr>
          <p:nvPr/>
        </p:nvPicPr>
        <p:blipFill>
          <a:blip r:embed="rId15" cstate="print"/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214282" y="0"/>
            <a:ext cx="8715436" cy="6858000"/>
          </a:xfrm>
          <a:prstGeom prst="roundRect">
            <a:avLst>
              <a:gd name="adj" fmla="val 18883"/>
            </a:avLst>
          </a:prstGeom>
          <a:solidFill>
            <a:schemeClr val="accent3">
              <a:lumMod val="20000"/>
              <a:lumOff val="80000"/>
              <a:alpha val="7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4962" name="Rectangle 34"/>
          <p:cNvSpPr>
            <a:spLocks noChangeArrowheads="1"/>
          </p:cNvSpPr>
          <p:nvPr/>
        </p:nvSpPr>
        <p:spPr bwMode="auto">
          <a:xfrm>
            <a:off x="6994525" y="65738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fld id="{5AF3E14C-1162-48E9-BECD-57F2658EC1CA}" type="slidenum"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pPr algn="r" eaLnBrk="0" hangingPunct="0">
                <a:defRPr/>
              </a:pPr>
              <a:t>‹#›</a:t>
            </a:fld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48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0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Picture 7" descr="마스터수정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9" descr="artplus_season_summer14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7" descr="artplus_nature_naturalcity38_a"/>
          <p:cNvPicPr>
            <a:picLocks noChangeAspect="1" noChangeArrowheads="1"/>
          </p:cNvPicPr>
          <p:nvPr/>
        </p:nvPicPr>
        <p:blipFill>
          <a:blip r:embed="rId15" cstate="print"/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214282" y="0"/>
            <a:ext cx="8715436" cy="6858000"/>
          </a:xfrm>
          <a:prstGeom prst="roundRect">
            <a:avLst>
              <a:gd name="adj" fmla="val 18883"/>
            </a:avLst>
          </a:prstGeom>
          <a:solidFill>
            <a:schemeClr val="accent3">
              <a:lumMod val="20000"/>
              <a:lumOff val="80000"/>
              <a:alpha val="7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4962" name="Rectangle 34"/>
          <p:cNvSpPr>
            <a:spLocks noChangeArrowheads="1"/>
          </p:cNvSpPr>
          <p:nvPr/>
        </p:nvSpPr>
        <p:spPr bwMode="auto">
          <a:xfrm>
            <a:off x="6994525" y="65738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fld id="{1A5DA11F-5429-4A15-A1FA-810092387C2F}" type="slidenum"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pPr algn="r" eaLnBrk="0" hangingPunct="0">
                <a:defRPr/>
              </a:pPr>
              <a:t>‹#›</a:t>
            </a:fld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48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0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81FA61F2-4AFE-4EA6-8F72-5437B70C3EE4}" type="datetime1">
              <a:rPr lang="ko-KR" altLang="en-US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63669897-96F7-459E-B8D0-D9B55680230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Picture 7" descr="마스터수정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9" descr="artplus_season_summer14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7" descr="artplus_nature_naturalcity38_a"/>
          <p:cNvPicPr>
            <a:picLocks noChangeAspect="1" noChangeArrowheads="1"/>
          </p:cNvPicPr>
          <p:nvPr/>
        </p:nvPicPr>
        <p:blipFill>
          <a:blip r:embed="rId15" cstate="print"/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214282" y="0"/>
            <a:ext cx="8715436" cy="6858000"/>
          </a:xfrm>
          <a:prstGeom prst="roundRect">
            <a:avLst>
              <a:gd name="adj" fmla="val 18883"/>
            </a:avLst>
          </a:prstGeom>
          <a:solidFill>
            <a:schemeClr val="accent3">
              <a:lumMod val="20000"/>
              <a:lumOff val="80000"/>
              <a:alpha val="7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4962" name="Rectangle 34"/>
          <p:cNvSpPr>
            <a:spLocks noChangeArrowheads="1"/>
          </p:cNvSpPr>
          <p:nvPr/>
        </p:nvSpPr>
        <p:spPr bwMode="auto">
          <a:xfrm>
            <a:off x="6994525" y="65738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fld id="{5AF3E14C-1162-48E9-BECD-57F2658EC1CA}" type="slidenum"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pPr algn="r" eaLnBrk="0" hangingPunct="0">
                <a:defRPr/>
              </a:pPr>
              <a:t>‹#›</a:t>
            </a:fld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FF">
                <a:alpha val="74000"/>
              </a:srgbClr>
            </a:gs>
            <a:gs pos="100000">
              <a:schemeClr val="bg1">
                <a:alpha val="33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48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0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81FA61F2-4AFE-4EA6-8F72-5437B70C3EE4}" type="datetime1">
              <a:rPr lang="ko-KR" altLang="en-US" smtClean="0"/>
              <a:pPr>
                <a:defRPr/>
              </a:pPr>
              <a:t>2010-05-06</a:t>
            </a:fld>
            <a:endParaRPr lang="en-US" altLang="ko-KR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63669897-96F7-459E-B8D0-D9B55680230C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1031" name="Picture 7" descr="마스터수정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9" descr="artplus_season_summer14_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330200"/>
            <a:ext cx="4800600" cy="473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7" descr="artplus_nature_naturalcity38_a"/>
          <p:cNvPicPr>
            <a:picLocks noChangeAspect="1" noChangeArrowheads="1"/>
          </p:cNvPicPr>
          <p:nvPr/>
        </p:nvPicPr>
        <p:blipFill>
          <a:blip r:embed="rId15" cstate="print"/>
          <a:srcRect b="25069"/>
          <a:stretch>
            <a:fillRect/>
          </a:stretch>
        </p:blipFill>
        <p:spPr bwMode="gray">
          <a:xfrm rot="-1779374">
            <a:off x="914400" y="2387600"/>
            <a:ext cx="3492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모서리가 둥근 직사각형 9"/>
          <p:cNvSpPr/>
          <p:nvPr/>
        </p:nvSpPr>
        <p:spPr>
          <a:xfrm>
            <a:off x="214282" y="0"/>
            <a:ext cx="8715436" cy="6858000"/>
          </a:xfrm>
          <a:prstGeom prst="roundRect">
            <a:avLst>
              <a:gd name="adj" fmla="val 18883"/>
            </a:avLst>
          </a:prstGeom>
          <a:solidFill>
            <a:schemeClr val="accent3">
              <a:lumMod val="20000"/>
              <a:lumOff val="80000"/>
              <a:alpha val="7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4962" name="Rectangle 34"/>
          <p:cNvSpPr>
            <a:spLocks noChangeArrowheads="1"/>
          </p:cNvSpPr>
          <p:nvPr/>
        </p:nvSpPr>
        <p:spPr bwMode="auto">
          <a:xfrm>
            <a:off x="6994525" y="65738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defRPr/>
            </a:pPr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fld id="{1A5DA11F-5429-4A15-A1FA-810092387C2F}" type="slidenum"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pPr algn="r" eaLnBrk="0" hangingPunct="0">
                <a:defRPr/>
              </a:pPr>
              <a:t>‹#›</a:t>
            </a:fld>
            <a:r>
              <a:rPr lang="en-US" altLang="ko-KR" sz="1400">
                <a:effectLst>
                  <a:outerShdw blurRad="38100" dist="38100" dir="2700000" algn="tl">
                    <a:srgbClr val="C0C0C0"/>
                  </a:outerShdw>
                </a:effectLst>
                <a:latin typeface="HY견고딕" pitchFamily="18" charset="-127"/>
                <a:ea typeface="HY견고딕" pitchFamily="18" charset="-127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ea typeface="굴림" pitchFamily="50" charset="-127"/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000232" y="4000504"/>
            <a:ext cx="66294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30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굴림" pitchFamily="50" charset="-127"/>
              </a:defRPr>
            </a:lvl1pPr>
          </a:lstStyle>
          <a:p>
            <a:fld id="{2FB311CB-7FDE-4DCA-BA1F-9BBBD858FF23}" type="datetimeFigureOut">
              <a:rPr lang="ko-KR" altLang="en-US" smtClean="0"/>
              <a:pPr/>
              <a:t>2010-05-06</a:t>
            </a:fld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굴림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굴림" pitchFamily="50" charset="-127"/>
              </a:defRPr>
            </a:lvl1pPr>
          </a:lstStyle>
          <a:p>
            <a:fld id="{71454592-A39E-49AF-AAC9-15B5C67D8C7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5" name="그림 14" descr="1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11977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27050" y="673100"/>
            <a:ext cx="8229600" cy="1633728"/>
          </a:xfrm>
        </p:spPr>
        <p:txBody>
          <a:bodyPr anchor="ctr"/>
          <a:lstStyle/>
          <a:p>
            <a:pPr algn="ctr"/>
            <a:r>
              <a:rPr lang="ko-KR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관리제도</a:t>
            </a:r>
            <a:endParaRPr lang="ko-KR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27250" y="4584700"/>
            <a:ext cx="5105400" cy="1219200"/>
          </a:xfrm>
        </p:spPr>
        <p:txBody>
          <a:bodyPr anchor="ctr">
            <a:normAutofit fontScale="77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2010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년  </a:t>
            </a:r>
            <a:r>
              <a:rPr lang="en-US" altLang="ko-KR" sz="2400" dirty="0" smtClean="0"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2400" dirty="0" smtClean="0">
                <a:latin typeface="HY헤드라인M" pitchFamily="18" charset="-127"/>
                <a:ea typeface="HY헤드라인M" pitchFamily="18" charset="-127"/>
              </a:rPr>
              <a:t>월     일</a:t>
            </a:r>
            <a:endParaRPr lang="en-US" altLang="ko-KR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900" dirty="0" err="1" smtClean="0">
                <a:latin typeface="HY헤드라인M" pitchFamily="18" charset="-127"/>
                <a:ea typeface="HY헤드라인M" pitchFamily="18" charset="-127"/>
              </a:rPr>
              <a:t>환경관리팀</a:t>
            </a:r>
            <a:endParaRPr lang="ko-KR" altLang="en-US" sz="39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282700" y="450850"/>
            <a:ext cx="773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적용 대상 및 배출허용기준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1327150" y="20066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9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적용 대상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1327150" y="28511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3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5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적용 제외 대상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1327150" y="36512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7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배출허용기준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" name="Group 113"/>
          <p:cNvGrpSpPr>
            <a:grpSpLocks/>
          </p:cNvGrpSpPr>
          <p:nvPr/>
        </p:nvGrpSpPr>
        <p:grpSpPr bwMode="auto">
          <a:xfrm>
            <a:off x="1327150" y="44958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5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분석기관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9" name="Group 113"/>
          <p:cNvGrpSpPr>
            <a:grpSpLocks/>
          </p:cNvGrpSpPr>
          <p:nvPr/>
        </p:nvGrpSpPr>
        <p:grpSpPr bwMode="auto">
          <a:xfrm>
            <a:off x="1327150" y="53403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20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5.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행정처분 기준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304800" y="2006600"/>
            <a:ext cx="3887677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10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적용 대상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334677" y="2142790"/>
            <a:ext cx="3837260" cy="40865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15" name="AutoShape 205"/>
          <p:cNvSpPr>
            <a:spLocks noChangeAspect="1" noChangeArrowheads="1"/>
          </p:cNvSpPr>
          <p:nvPr/>
        </p:nvSpPr>
        <p:spPr bwMode="auto">
          <a:xfrm>
            <a:off x="459784" y="2265922"/>
            <a:ext cx="3551566" cy="709972"/>
          </a:xfrm>
          <a:prstGeom prst="roundRect">
            <a:avLst>
              <a:gd name="adj" fmla="val 16667"/>
            </a:avLst>
          </a:prstGeom>
          <a:solidFill>
            <a:srgbClr val="969696">
              <a:alpha val="30000"/>
            </a:srgbClr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40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기준적용대상 공공시설</a:t>
            </a:r>
            <a:endParaRPr lang="ko-KR" altLang="en-US" sz="240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AutoShape 200"/>
          <p:cNvSpPr>
            <a:spLocks noChangeAspect="1" noChangeArrowheads="1"/>
          </p:cNvSpPr>
          <p:nvPr/>
        </p:nvSpPr>
        <p:spPr bwMode="auto">
          <a:xfrm>
            <a:off x="4838700" y="2006600"/>
            <a:ext cx="3887677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0" name="AutoShape 203"/>
          <p:cNvSpPr>
            <a:spLocks noChangeAspect="1" noChangeArrowheads="1"/>
          </p:cNvSpPr>
          <p:nvPr/>
        </p:nvSpPr>
        <p:spPr bwMode="auto">
          <a:xfrm>
            <a:off x="4868577" y="2142790"/>
            <a:ext cx="3837260" cy="40865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solidFill>
                <a:srgbClr val="333300"/>
              </a:solidFill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1" name="AutoShape 205"/>
          <p:cNvSpPr>
            <a:spLocks noChangeAspect="1" noChangeArrowheads="1"/>
          </p:cNvSpPr>
          <p:nvPr/>
        </p:nvSpPr>
        <p:spPr bwMode="auto">
          <a:xfrm>
            <a:off x="4993684" y="2265922"/>
            <a:ext cx="3551566" cy="709972"/>
          </a:xfrm>
          <a:prstGeom prst="roundRect">
            <a:avLst>
              <a:gd name="adj" fmla="val 16667"/>
            </a:avLst>
          </a:prstGeom>
          <a:solidFill>
            <a:srgbClr val="969696">
              <a:alpha val="30000"/>
            </a:srgbClr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40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기준적용대상 사업장</a:t>
            </a:r>
            <a:endParaRPr lang="ko-KR" altLang="en-US" sz="240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2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4764" y="3248941"/>
            <a:ext cx="147515" cy="211652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0" y="3293391"/>
            <a:ext cx="147515" cy="211652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25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95" y="4773098"/>
            <a:ext cx="147515" cy="211652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615950" y="3162300"/>
            <a:ext cx="3556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폐수종말처리시설 </a:t>
            </a:r>
            <a:r>
              <a:rPr lang="en-US" altLang="ko-KR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145</a:t>
            </a:r>
            <a:r>
              <a:rPr lang="ko-KR" altLang="en-US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6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(‘10.3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월 기준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산업단지 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67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농공단지 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78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4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spc="-1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가동중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137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’11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년 가동예정 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8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400" spc="-100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5950" y="4629150"/>
            <a:ext cx="3556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공공하수처리시설 </a:t>
            </a:r>
            <a:r>
              <a:rPr lang="en-US" altLang="ko-KR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73</a:t>
            </a:r>
            <a:r>
              <a:rPr lang="ko-KR" altLang="en-US" sz="16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6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하수도법 시행규칙 개정 시행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(‘09.7)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2011.1.1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일부터 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35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 업종 폐수가 유입되는 하수처리시설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처리용량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500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/>
                <a:ea typeface="HY헤드라인M"/>
              </a:rPr>
              <a:t>㎥/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/>
                <a:ea typeface="HY헤드라인M"/>
              </a:rPr>
              <a:t>일 이상</a:t>
            </a:r>
            <a:r>
              <a:rPr lang="en-US" altLang="ko-KR" sz="1400" spc="-100" dirty="0" smtClean="0">
                <a:solidFill>
                  <a:srgbClr val="333300"/>
                </a:solidFill>
                <a:latin typeface="HY헤드라인M"/>
                <a:ea typeface="HY헤드라인M"/>
              </a:rPr>
              <a:t>)</a:t>
            </a:r>
            <a:r>
              <a:rPr lang="ko-KR" altLang="en-US" sz="1400" spc="-100" dirty="0" smtClean="0">
                <a:solidFill>
                  <a:srgbClr val="333300"/>
                </a:solidFill>
                <a:latin typeface="HY헤드라인M"/>
                <a:ea typeface="HY헤드라인M"/>
              </a:rPr>
              <a:t>대상</a:t>
            </a:r>
            <a:endParaRPr lang="ko-KR" altLang="en-US" sz="1400" spc="-100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9850" y="3162300"/>
            <a:ext cx="3556000" cy="2350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폐수배출시설 </a:t>
            </a:r>
            <a:r>
              <a:rPr lang="en-US" altLang="ko-KR" sz="16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35</a:t>
            </a:r>
            <a:r>
              <a:rPr lang="ko-KR" altLang="en-US" sz="16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 업종 약 </a:t>
            </a:r>
            <a:r>
              <a:rPr lang="en-US" altLang="ko-KR" sz="16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2,040</a:t>
            </a:r>
            <a:r>
              <a:rPr lang="ko-KR" altLang="en-US" sz="16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600" spc="-1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(’07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년 말 기준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전체 사업장 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47,155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4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기준적용 사업장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35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 업종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 2,020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endParaRPr lang="en-US" altLang="ko-KR" sz="14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-1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종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:3.6%, 3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종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:5.8%, 5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종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 78.3%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공공수역 직접방류 사업장</a:t>
            </a:r>
            <a:endParaRPr lang="en-US" altLang="ko-KR" sz="14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 :13,434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개소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(82</a:t>
            </a: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개업종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606908" y="2184400"/>
            <a:ext cx="7965592" cy="31164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적용 제외 대상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636784" y="2320590"/>
            <a:ext cx="7935716" cy="31086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200000"/>
              </a:lnSpc>
            </a:pPr>
            <a:endParaRPr lang="ko-KR" altLang="ko-KR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550" y="2495550"/>
            <a:ext cx="7245350" cy="182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해당 사업장에서 배출되는 폐수를 모두 폐수종말처리시설 또는 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‘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하수도법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’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조 제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9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호에 따른 공공하수처리시설에 유입시키는 폐수배출시설</a:t>
            </a:r>
            <a:endParaRPr lang="ko-KR" altLang="en-US" sz="2000" spc="-100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0450" y="4584700"/>
            <a:ext cx="6978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HY헤드라인M"/>
                <a:ea typeface="HY헤드라인M"/>
              </a:rPr>
              <a:t>※ 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당 조합은 적용 제외 대상임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639"/>
          <p:cNvSpPr>
            <a:spLocks noChangeAspect="1" noChangeArrowheads="1"/>
          </p:cNvSpPr>
          <p:nvPr/>
        </p:nvSpPr>
        <p:spPr bwMode="auto">
          <a:xfrm>
            <a:off x="749301" y="3295650"/>
            <a:ext cx="3467100" cy="444501"/>
          </a:xfrm>
          <a:prstGeom prst="roundRect">
            <a:avLst>
              <a:gd name="adj" fmla="val 6611"/>
            </a:avLst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100000">
                <a:srgbClr val="0000FF"/>
              </a:gs>
            </a:gsLst>
            <a:lin ang="16200000" scaled="1"/>
            <a:tileRect/>
          </a:gradFill>
          <a:ln w="12700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tIns="0" bIns="0" anchor="t"/>
          <a:lstStyle/>
          <a:p>
            <a:pPr algn="ctr">
              <a:lnSpc>
                <a:spcPct val="11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공공시설 </a:t>
            </a:r>
            <a:r>
              <a:rPr lang="ko-KR" altLang="en-US" sz="2000" dirty="0" err="1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방류수</a:t>
            </a:r>
            <a:r>
              <a:rPr lang="ko-KR" altLang="en-US" sz="20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 수질기준</a:t>
            </a:r>
            <a:endParaRPr lang="ko-KR" altLang="ko-KR" sz="20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배출허용기준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0" name="AutoShape 640"/>
          <p:cNvSpPr>
            <a:spLocks noChangeAspect="1" noChangeArrowheads="1"/>
          </p:cNvSpPr>
          <p:nvPr/>
        </p:nvSpPr>
        <p:spPr bwMode="auto">
          <a:xfrm>
            <a:off x="615950" y="3695700"/>
            <a:ext cx="7867651" cy="2578101"/>
          </a:xfrm>
          <a:prstGeom prst="roundRect">
            <a:avLst>
              <a:gd name="adj" fmla="val 4782"/>
            </a:avLst>
          </a:prstGeom>
          <a:solidFill>
            <a:srgbClr val="FFFFFF"/>
          </a:solidFill>
          <a:ln w="19050">
            <a:solidFill>
              <a:srgbClr val="0000FF"/>
            </a:solidFill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lIns="90000" tIns="36000" bIns="36000" anchor="ctr"/>
          <a:lstStyle/>
          <a:p>
            <a:pPr>
              <a:lnSpc>
                <a:spcPct val="90000"/>
              </a:lnSpc>
              <a:spcBef>
                <a:spcPct val="170000"/>
              </a:spcBef>
            </a:pPr>
            <a:endParaRPr lang="ko-KR" altLang="ko-KR" sz="2000" dirty="0">
              <a:solidFill>
                <a:srgbClr val="0000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AutoShape 641"/>
          <p:cNvSpPr>
            <a:spLocks noChangeAspect="1" noChangeArrowheads="1"/>
          </p:cNvSpPr>
          <p:nvPr/>
        </p:nvSpPr>
        <p:spPr bwMode="auto">
          <a:xfrm>
            <a:off x="704851" y="1650999"/>
            <a:ext cx="3422650" cy="523186"/>
          </a:xfrm>
          <a:prstGeom prst="roundRect">
            <a:avLst>
              <a:gd name="adj" fmla="val 10644"/>
            </a:avLst>
          </a:prstGeom>
          <a:gradFill rotWithShape="0">
            <a:gsLst>
              <a:gs pos="0">
                <a:srgbClr val="993300"/>
              </a:gs>
              <a:gs pos="100000">
                <a:srgbClr val="FFCC66"/>
              </a:gs>
            </a:gsLst>
            <a:lin ang="5400000" scaled="1"/>
          </a:gradFill>
          <a:ln w="12700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tIns="0"/>
          <a:lstStyle/>
          <a:p>
            <a:pPr algn="ctr">
              <a:lnSpc>
                <a:spcPct val="11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배출허용기준의 시험기준</a:t>
            </a:r>
            <a:endParaRPr lang="ko-KR" altLang="ko-KR" sz="20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AutoShape 642"/>
          <p:cNvSpPr>
            <a:spLocks noChangeAspect="1" noChangeArrowheads="1"/>
          </p:cNvSpPr>
          <p:nvPr/>
        </p:nvSpPr>
        <p:spPr bwMode="auto">
          <a:xfrm>
            <a:off x="615951" y="2006599"/>
            <a:ext cx="4533900" cy="622301"/>
          </a:xfrm>
          <a:prstGeom prst="roundRect">
            <a:avLst>
              <a:gd name="adj" fmla="val 4782"/>
            </a:avLst>
          </a:prstGeom>
          <a:solidFill>
            <a:srgbClr val="FFFFFF"/>
          </a:solidFill>
          <a:ln w="19050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lIns="90000" tIns="0" bIns="0" anchor="ctr"/>
          <a:lstStyle/>
          <a:p>
            <a:pPr algn="ctr">
              <a:lnSpc>
                <a:spcPct val="90000"/>
              </a:lnSpc>
              <a:spcBef>
                <a:spcPct val="170000"/>
              </a:spcBef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물벼룩에 대한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24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시간 급성 독성시험</a:t>
            </a:r>
            <a:endParaRPr lang="ko-KR" altLang="ko-KR" sz="2000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" name="Picture 129" descr="SY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51" y="3988263"/>
            <a:ext cx="177799" cy="19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1104900" y="3904218"/>
            <a:ext cx="386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하수처리시설 </a:t>
            </a:r>
            <a:r>
              <a:rPr lang="ko-KR" altLang="en-US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방류수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수질기준</a:t>
            </a:r>
            <a:endParaRPr lang="ko-KR" altLang="en-US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1149349" y="4629150"/>
          <a:ext cx="6845301" cy="11112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81767"/>
                <a:gridCol w="2281767"/>
                <a:gridCol w="2281767"/>
              </a:tblGrid>
              <a:tr h="38629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항 목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기 준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적용 시기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/>
                </a:tc>
              </a:tr>
              <a:tr h="7249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생태독성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(TU)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1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이하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2011. 1. 1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39"/>
          <p:cNvSpPr>
            <a:spLocks noChangeAspect="1" noChangeArrowheads="1"/>
          </p:cNvSpPr>
          <p:nvPr/>
        </p:nvSpPr>
        <p:spPr bwMode="auto">
          <a:xfrm>
            <a:off x="749301" y="1562100"/>
            <a:ext cx="3467100" cy="444501"/>
          </a:xfrm>
          <a:prstGeom prst="roundRect">
            <a:avLst>
              <a:gd name="adj" fmla="val 6611"/>
            </a:avLst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100000">
                <a:srgbClr val="0000FF"/>
              </a:gs>
            </a:gsLst>
            <a:lin ang="16200000" scaled="1"/>
            <a:tileRect/>
          </a:gradFill>
          <a:ln w="12700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tIns="0" bIns="0" anchor="t"/>
          <a:lstStyle/>
          <a:p>
            <a:pPr algn="ctr">
              <a:lnSpc>
                <a:spcPct val="11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사업장 종별 배출허용기준</a:t>
            </a:r>
            <a:endParaRPr lang="ko-KR" altLang="ko-KR" sz="20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AutoShape 640"/>
          <p:cNvSpPr>
            <a:spLocks noChangeAspect="1" noChangeArrowheads="1"/>
          </p:cNvSpPr>
          <p:nvPr/>
        </p:nvSpPr>
        <p:spPr bwMode="auto">
          <a:xfrm>
            <a:off x="615950" y="1962150"/>
            <a:ext cx="7867651" cy="4267200"/>
          </a:xfrm>
          <a:prstGeom prst="roundRect">
            <a:avLst>
              <a:gd name="adj" fmla="val 4782"/>
            </a:avLst>
          </a:prstGeom>
          <a:solidFill>
            <a:srgbClr val="FFFFFF"/>
          </a:solidFill>
          <a:ln w="19050">
            <a:solidFill>
              <a:srgbClr val="0000FF"/>
            </a:solidFill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lIns="90000" tIns="36000" bIns="36000" anchor="ctr"/>
          <a:lstStyle/>
          <a:p>
            <a:pPr>
              <a:lnSpc>
                <a:spcPct val="90000"/>
              </a:lnSpc>
              <a:spcBef>
                <a:spcPct val="170000"/>
              </a:spcBef>
            </a:pPr>
            <a:endParaRPr lang="ko-KR" altLang="ko-KR" sz="2000" dirty="0">
              <a:solidFill>
                <a:srgbClr val="0000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1149348" y="2406650"/>
          <a:ext cx="6889750" cy="3333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76376"/>
                <a:gridCol w="1521113"/>
                <a:gridCol w="1595678"/>
                <a:gridCol w="2296583"/>
              </a:tblGrid>
              <a:tr h="5813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구  분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  역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TU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기준 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이하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적용 시기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50475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1, 2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mtClean="0">
                          <a:latin typeface="HY헤드라인M" pitchFamily="18" charset="-127"/>
                          <a:ea typeface="HY헤드라인M" pitchFamily="18" charset="-127"/>
                        </a:rPr>
                        <a:t>청정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2011. 1</a:t>
                      </a:r>
                      <a:r>
                        <a:rPr lang="en-US" altLang="ko-KR" smtClean="0">
                          <a:latin typeface="HY헤드라인M" pitchFamily="18" charset="-127"/>
                          <a:ea typeface="HY헤드라인M" pitchFamily="18" charset="-127"/>
                        </a:rPr>
                        <a:t>. 1 </a:t>
                      </a:r>
                      <a:r>
                        <a:rPr lang="ko-KR" altLang="en-US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특례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0475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3, 4, 5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4F1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청정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2012. 1. 1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1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2016. 1. 1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특례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4F1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2012. 1. 1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639"/>
          <p:cNvSpPr>
            <a:spLocks noChangeAspect="1" noChangeArrowheads="1"/>
          </p:cNvSpPr>
          <p:nvPr/>
        </p:nvSpPr>
        <p:spPr bwMode="auto">
          <a:xfrm>
            <a:off x="749301" y="1562100"/>
            <a:ext cx="3467100" cy="444501"/>
          </a:xfrm>
          <a:prstGeom prst="roundRect">
            <a:avLst>
              <a:gd name="adj" fmla="val 6611"/>
            </a:avLst>
          </a:prstGeom>
          <a:gradFill flip="none" rotWithShape="1">
            <a:gsLst>
              <a:gs pos="0">
                <a:srgbClr val="0000FF">
                  <a:tint val="66000"/>
                  <a:satMod val="160000"/>
                </a:srgbClr>
              </a:gs>
              <a:gs pos="100000">
                <a:srgbClr val="0000FF"/>
              </a:gs>
            </a:gsLst>
            <a:lin ang="16200000" scaled="1"/>
            <a:tileRect/>
          </a:gradFill>
          <a:ln w="12700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tIns="0" bIns="0" anchor="t"/>
          <a:lstStyle/>
          <a:p>
            <a:pPr algn="ctr">
              <a:lnSpc>
                <a:spcPct val="110000"/>
              </a:lnSpc>
            </a:pPr>
            <a:r>
              <a:rPr lang="ko-KR" altLang="en-US" sz="20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사업장 업종별 배출허용기준</a:t>
            </a:r>
            <a:endParaRPr lang="ko-KR" altLang="ko-KR" sz="20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AutoShape 640"/>
          <p:cNvSpPr>
            <a:spLocks noChangeAspect="1" noChangeArrowheads="1"/>
          </p:cNvSpPr>
          <p:nvPr/>
        </p:nvSpPr>
        <p:spPr bwMode="auto">
          <a:xfrm>
            <a:off x="615950" y="1962150"/>
            <a:ext cx="7867651" cy="4578350"/>
          </a:xfrm>
          <a:prstGeom prst="roundRect">
            <a:avLst>
              <a:gd name="adj" fmla="val 4782"/>
            </a:avLst>
          </a:prstGeom>
          <a:solidFill>
            <a:srgbClr val="FFFFFF"/>
          </a:solidFill>
          <a:ln w="19050">
            <a:solidFill>
              <a:srgbClr val="0000FF"/>
            </a:solidFill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 lIns="90000" tIns="36000" bIns="36000" anchor="ctr"/>
          <a:lstStyle/>
          <a:p>
            <a:pPr>
              <a:lnSpc>
                <a:spcPct val="90000"/>
              </a:lnSpc>
              <a:spcBef>
                <a:spcPct val="170000"/>
              </a:spcBef>
            </a:pPr>
            <a:endParaRPr lang="ko-KR" altLang="ko-KR" sz="2000" dirty="0">
              <a:solidFill>
                <a:srgbClr val="0000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838200" y="2184400"/>
          <a:ext cx="7423151" cy="3535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11450"/>
                <a:gridCol w="889000"/>
                <a:gridCol w="933450"/>
                <a:gridCol w="1066800"/>
                <a:gridCol w="1822451"/>
              </a:tblGrid>
              <a:tr h="5813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업  종</a:t>
                      </a:r>
                      <a:endParaRPr lang="en-US" altLang="ko-KR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 역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 별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TU 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기준 </a:t>
                      </a:r>
                      <a:endParaRPr lang="en-US" altLang="ko-KR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이하</a:t>
                      </a:r>
                      <a:r>
                        <a:rPr lang="en-US" altLang="ko-KR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HY헤드라인M" pitchFamily="18" charset="-127"/>
                          <a:ea typeface="HY헤드라인M" pitchFamily="18" charset="-127"/>
                        </a:rPr>
                        <a:t>적용 시기</a:t>
                      </a:r>
                      <a:endParaRPr lang="ko-KR" altLang="en-US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2880">
                <a:tc rowSpan="4"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섬유염색 및 가공시설</a:t>
                      </a:r>
                      <a:endParaRPr lang="en-US" altLang="ko-KR" sz="16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기타 분류되지 않은 화학</a:t>
                      </a:r>
                      <a:endParaRPr lang="en-US" altLang="ko-KR" sz="16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제품 제조시설</a:t>
                      </a:r>
                      <a:endParaRPr lang="en-US" altLang="ko-KR" sz="16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도금시설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특례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1, 2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1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4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2011. 1. 1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2016. 1. 1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3,4,5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4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2012. 1. 1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2016. 1. 1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rowSpan="4"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기초 </a:t>
                      </a:r>
                      <a:r>
                        <a:rPr lang="ko-KR" altLang="en-US" sz="160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무기화학물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제조시설</a:t>
                      </a:r>
                      <a:endParaRPr lang="en-US" altLang="ko-KR" sz="16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-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합성염료 유연제 및 기타 </a:t>
                      </a:r>
                      <a:endParaRPr lang="en-US" altLang="ko-KR" sz="16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착색제 제조시설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1E7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가</a:t>
                      </a: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,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나</a:t>
                      </a: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특례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1, 2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1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2011. 1. 1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2016. 1. 1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3,4,5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종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8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2012. 1. 1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2016. 1. 1 </a:t>
                      </a:r>
                      <a:r>
                        <a:rPr lang="ko-KR" altLang="en-US" sz="1600" dirty="0" smtClean="0">
                          <a:latin typeface="HY헤드라인M" pitchFamily="18" charset="-127"/>
                          <a:ea typeface="HY헤드라인M" pitchFamily="18" charset="-127"/>
                        </a:rPr>
                        <a:t>부터</a:t>
                      </a:r>
                      <a:endParaRPr lang="ko-KR" altLang="en-US" sz="16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4850" y="5918200"/>
            <a:ext cx="77787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※ 2011</a:t>
            </a:r>
            <a:r>
              <a:rPr lang="ko-KR" altLang="en-US" sz="15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년까지 배출허용기준에 적합하도록 처리가 어려운 폐수들에 한해 유예기간을 둠</a:t>
            </a:r>
            <a:r>
              <a:rPr lang="en-US" altLang="ko-KR" sz="15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r>
              <a:rPr lang="ko-KR" altLang="en-US" sz="1500" dirty="0" smtClean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1500" dirty="0">
              <a:solidFill>
                <a:srgbClr val="C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704850" y="1651000"/>
            <a:ext cx="7775354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분석기관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734727" y="1787190"/>
            <a:ext cx="7674520" cy="40865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15" name="AutoShape 205"/>
          <p:cNvSpPr>
            <a:spLocks noChangeAspect="1" noChangeArrowheads="1"/>
          </p:cNvSpPr>
          <p:nvPr/>
        </p:nvSpPr>
        <p:spPr bwMode="auto">
          <a:xfrm>
            <a:off x="859834" y="1910322"/>
            <a:ext cx="7103132" cy="709972"/>
          </a:xfrm>
          <a:prstGeom prst="roundRect">
            <a:avLst>
              <a:gd name="adj" fmla="val 16667"/>
            </a:avLst>
          </a:prstGeom>
          <a:solidFill>
            <a:srgbClr val="969696">
              <a:alpha val="30000"/>
            </a:srgbClr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법정분석기관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(3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algn="ctr"/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(’10.5 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부터 시행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050" y="3249897"/>
            <a:ext cx="247844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905000" y="3073400"/>
            <a:ext cx="5867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국립환경과학원 유역생태연구팀 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인천광역시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1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050" y="3962399"/>
            <a:ext cx="247844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1905000" y="3784600"/>
            <a:ext cx="5422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한국환경공단 수도권지역본부 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경기도 성남시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29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050" y="4762499"/>
            <a:ext cx="247844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905000" y="4584700"/>
            <a:ext cx="51117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한국환경공단 호남지역본부 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광주광역시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200"/>
          <p:cNvSpPr>
            <a:spLocks noChangeAspect="1" noChangeArrowheads="1"/>
          </p:cNvSpPr>
          <p:nvPr/>
        </p:nvSpPr>
        <p:spPr bwMode="auto">
          <a:xfrm>
            <a:off x="704850" y="1651000"/>
            <a:ext cx="7775354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27" name="AutoShape 203"/>
          <p:cNvSpPr>
            <a:spLocks noChangeAspect="1" noChangeArrowheads="1"/>
          </p:cNvSpPr>
          <p:nvPr/>
        </p:nvSpPr>
        <p:spPr bwMode="auto">
          <a:xfrm>
            <a:off x="734727" y="1787190"/>
            <a:ext cx="7674520" cy="40865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31" name="AutoShape 205"/>
          <p:cNvSpPr>
            <a:spLocks noChangeAspect="1" noChangeArrowheads="1"/>
          </p:cNvSpPr>
          <p:nvPr/>
        </p:nvSpPr>
        <p:spPr bwMode="auto">
          <a:xfrm>
            <a:off x="859834" y="1910322"/>
            <a:ext cx="7103132" cy="709972"/>
          </a:xfrm>
          <a:prstGeom prst="roundRect">
            <a:avLst>
              <a:gd name="adj" fmla="val 16667"/>
            </a:avLst>
          </a:prstGeom>
          <a:solidFill>
            <a:srgbClr val="969696">
              <a:alpha val="30000"/>
            </a:srgbClr>
          </a:soli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민간분석기관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(14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algn="ctr"/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(’10.5 </a:t>
            </a:r>
            <a:r>
              <a:rPr lang="ko-KR" altLang="en-US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부터 시행</a:t>
            </a:r>
            <a:r>
              <a:rPr lang="en-US" altLang="ko-KR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2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2895600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1327150" y="280670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고려대학교 환경생태공학부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서울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3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3296952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36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3697002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3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4049997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39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445134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40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485139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41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0450" y="525144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42" name="TextBox 41"/>
          <p:cNvSpPr txBox="1"/>
          <p:nvPr/>
        </p:nvSpPr>
        <p:spPr>
          <a:xfrm>
            <a:off x="1327150" y="319473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건국대학교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서울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27150" y="356235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서울대학교 보건대학원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서울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327150" y="395038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한국바이오시스템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㈜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경기 안양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27150" y="436245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네오엔비즈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경기 부천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27150" y="473006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한국화학시험연구원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경기 김포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327150" y="511810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제이엠이엔비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경기 안성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4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2895600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49" name="TextBox 48"/>
          <p:cNvSpPr txBox="1"/>
          <p:nvPr/>
        </p:nvSpPr>
        <p:spPr>
          <a:xfrm>
            <a:off x="5283200" y="280670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인천대학교 </a:t>
            </a: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산학협력단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인천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50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3296952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51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3697002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52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4049997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53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445134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5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485139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55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5251449"/>
            <a:ext cx="185883" cy="13335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56" name="TextBox 55"/>
          <p:cNvSpPr txBox="1"/>
          <p:nvPr/>
        </p:nvSpPr>
        <p:spPr>
          <a:xfrm>
            <a:off x="5283200" y="319473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㈜산업공해연구소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충북 청주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83200" y="356235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삼성전자 </a:t>
            </a:r>
            <a:r>
              <a:rPr lang="ko-KR" altLang="en-US" sz="1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탕정처리장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충남 아산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3200" y="395038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안전성평가 연구소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대전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283200" y="436245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광주과학기술원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광주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4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83200" y="4730065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포항산업과학연구원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경북 포항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283200" y="5118100"/>
            <a:ext cx="3689350" cy="272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경남대학교 환경공학과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경남 마산</a:t>
            </a:r>
            <a:r>
              <a:rPr lang="en-US" altLang="ko-KR" sz="1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704850" y="1651000"/>
            <a:ext cx="7775354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5.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행정처분 기준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734727" y="1787190"/>
            <a:ext cx="7674520" cy="408656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350" y="2716497"/>
            <a:ext cx="218413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638300" y="2540000"/>
            <a:ext cx="6267450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기본 및 초과배출부과금 대상이 아님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350" y="3428999"/>
            <a:ext cx="218413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1638300" y="3251200"/>
            <a:ext cx="6267450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차 기준 초과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개선명령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9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350" y="4229099"/>
            <a:ext cx="218413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638300" y="4051300"/>
            <a:ext cx="68453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위반횟수가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20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회차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이상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: 1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단계 낮은 차수의 기준을 적용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15900" y="450850"/>
            <a:ext cx="88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spc="-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관리제도 대책 추진현황 및 계획</a:t>
            </a:r>
            <a:endParaRPr lang="ko-KR" altLang="en-US" sz="3600" b="1" spc="-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1327150" y="20066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9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제도보완 추진사항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1327150" y="30734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3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5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2. 2010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년 추진계획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1327150" y="41402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7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중장기 추진과제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210"/>
          <p:cNvGrpSpPr>
            <a:grpSpLocks/>
          </p:cNvGrpSpPr>
          <p:nvPr/>
        </p:nvGrpSpPr>
        <p:grpSpPr bwMode="auto">
          <a:xfrm>
            <a:off x="660400" y="1319093"/>
            <a:ext cx="2089150" cy="5127184"/>
            <a:chOff x="1298" y="768"/>
            <a:chExt cx="1251" cy="1963"/>
          </a:xfrm>
        </p:grpSpPr>
        <p:sp>
          <p:nvSpPr>
            <p:cNvPr id="156" name="Rectangle 211"/>
            <p:cNvSpPr>
              <a:spLocks noChangeArrowheads="1"/>
            </p:cNvSpPr>
            <p:nvPr/>
          </p:nvSpPr>
          <p:spPr bwMode="auto">
            <a:xfrm>
              <a:off x="1910" y="791"/>
              <a:ext cx="58" cy="1940"/>
            </a:xfrm>
            <a:prstGeom prst="rect">
              <a:avLst/>
            </a:prstGeom>
            <a:gradFill rotWithShape="0">
              <a:gsLst>
                <a:gs pos="0">
                  <a:srgbClr val="C25330"/>
                </a:gs>
                <a:gs pos="100000">
                  <a:srgbClr val="FF6D3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57" name="Group 212"/>
            <p:cNvGrpSpPr>
              <a:grpSpLocks/>
            </p:cNvGrpSpPr>
            <p:nvPr/>
          </p:nvGrpSpPr>
          <p:grpSpPr bwMode="auto">
            <a:xfrm>
              <a:off x="2120" y="768"/>
              <a:ext cx="429" cy="379"/>
              <a:chOff x="960" y="848"/>
              <a:chExt cx="486" cy="484"/>
            </a:xfrm>
          </p:grpSpPr>
          <p:pic>
            <p:nvPicPr>
              <p:cNvPr id="168" name="Picture 213" descr="공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6000" contrast="36000"/>
              </a:blip>
              <a:srcRect/>
              <a:stretch>
                <a:fillRect/>
              </a:stretch>
            </p:blipFill>
            <p:spPr bwMode="auto">
              <a:xfrm>
                <a:off x="960" y="848"/>
                <a:ext cx="486" cy="48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169" name="AutoShape 214"/>
              <p:cNvSpPr>
                <a:spLocks noChangeArrowheads="1"/>
              </p:cNvSpPr>
              <p:nvPr/>
            </p:nvSpPr>
            <p:spPr bwMode="auto">
              <a:xfrm>
                <a:off x="1016" y="922"/>
                <a:ext cx="336" cy="33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lIns="90000" anchor="ctr"/>
              <a:lstStyle/>
              <a:p>
                <a:pPr algn="ctr">
                  <a:lnSpc>
                    <a:spcPct val="70000"/>
                  </a:lnSpc>
                  <a:defRPr/>
                </a:pPr>
                <a:r>
                  <a:rPr lang="en-US" altLang="ko-KR" sz="2800" b="1">
                    <a:solidFill>
                      <a:srgbClr val="FFFFFF"/>
                    </a:solidFill>
                    <a:latin typeface="Arial" pitchFamily="34" charset="0"/>
                    <a:ea typeface="휴먼엑스포" pitchFamily="18" charset="-127"/>
                  </a:rPr>
                  <a:t>Ⅰ</a:t>
                </a:r>
              </a:p>
            </p:txBody>
          </p:sp>
        </p:grpSp>
        <p:grpSp>
          <p:nvGrpSpPr>
            <p:cNvPr id="158" name="Group 215"/>
            <p:cNvGrpSpPr>
              <a:grpSpLocks/>
            </p:cNvGrpSpPr>
            <p:nvPr/>
          </p:nvGrpSpPr>
          <p:grpSpPr bwMode="auto">
            <a:xfrm>
              <a:off x="2120" y="1158"/>
              <a:ext cx="429" cy="379"/>
              <a:chOff x="960" y="1388"/>
              <a:chExt cx="486" cy="484"/>
            </a:xfrm>
          </p:grpSpPr>
          <p:pic>
            <p:nvPicPr>
              <p:cNvPr id="166" name="Picture 216" descr="공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6000" contrast="36000"/>
              </a:blip>
              <a:srcRect/>
              <a:stretch>
                <a:fillRect/>
              </a:stretch>
            </p:blipFill>
            <p:spPr bwMode="auto">
              <a:xfrm>
                <a:off x="960" y="1388"/>
                <a:ext cx="486" cy="48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167" name="AutoShape 217"/>
              <p:cNvSpPr>
                <a:spLocks noChangeArrowheads="1"/>
              </p:cNvSpPr>
              <p:nvPr/>
            </p:nvSpPr>
            <p:spPr bwMode="auto">
              <a:xfrm>
                <a:off x="1016" y="1462"/>
                <a:ext cx="336" cy="33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lIns="90000" anchor="ctr"/>
              <a:lstStyle/>
              <a:p>
                <a:pPr algn="ctr">
                  <a:lnSpc>
                    <a:spcPct val="70000"/>
                  </a:lnSpc>
                  <a:defRPr/>
                </a:pPr>
                <a:r>
                  <a:rPr lang="en-US" altLang="ko-KR" sz="2800" b="1">
                    <a:solidFill>
                      <a:srgbClr val="FFFFFF"/>
                    </a:solidFill>
                    <a:latin typeface="Arial" pitchFamily="34" charset="0"/>
                    <a:ea typeface="휴먼엑스포" pitchFamily="18" charset="-127"/>
                  </a:rPr>
                  <a:t>Ⅱ</a:t>
                </a:r>
              </a:p>
            </p:txBody>
          </p:sp>
        </p:grpSp>
        <p:grpSp>
          <p:nvGrpSpPr>
            <p:cNvPr id="159" name="Group 218"/>
            <p:cNvGrpSpPr>
              <a:grpSpLocks/>
            </p:cNvGrpSpPr>
            <p:nvPr/>
          </p:nvGrpSpPr>
          <p:grpSpPr bwMode="auto">
            <a:xfrm>
              <a:off x="2120" y="1590"/>
              <a:ext cx="429" cy="379"/>
              <a:chOff x="960" y="1928"/>
              <a:chExt cx="486" cy="484"/>
            </a:xfrm>
          </p:grpSpPr>
          <p:pic>
            <p:nvPicPr>
              <p:cNvPr id="164" name="Picture 219" descr="공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6000" contrast="36000"/>
              </a:blip>
              <a:srcRect/>
              <a:stretch>
                <a:fillRect/>
              </a:stretch>
            </p:blipFill>
            <p:spPr bwMode="auto">
              <a:xfrm>
                <a:off x="960" y="1928"/>
                <a:ext cx="486" cy="48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165" name="AutoShape 220"/>
              <p:cNvSpPr>
                <a:spLocks noChangeArrowheads="1"/>
              </p:cNvSpPr>
              <p:nvPr/>
            </p:nvSpPr>
            <p:spPr bwMode="auto">
              <a:xfrm>
                <a:off x="1016" y="2002"/>
                <a:ext cx="336" cy="33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lIns="90000" anchor="ctr"/>
              <a:lstStyle/>
              <a:p>
                <a:pPr algn="ctr">
                  <a:lnSpc>
                    <a:spcPct val="70000"/>
                  </a:lnSpc>
                  <a:defRPr/>
                </a:pPr>
                <a:r>
                  <a:rPr lang="en-US" altLang="ko-KR" sz="2800" b="1">
                    <a:solidFill>
                      <a:srgbClr val="FFFFFF"/>
                    </a:solidFill>
                    <a:latin typeface="Arial" pitchFamily="34" charset="0"/>
                    <a:ea typeface="휴먼엑스포" pitchFamily="18" charset="-127"/>
                  </a:rPr>
                  <a:t>Ⅲ</a:t>
                </a:r>
              </a:p>
            </p:txBody>
          </p:sp>
        </p:grpSp>
        <p:grpSp>
          <p:nvGrpSpPr>
            <p:cNvPr id="160" name="Group 221"/>
            <p:cNvGrpSpPr>
              <a:grpSpLocks/>
            </p:cNvGrpSpPr>
            <p:nvPr/>
          </p:nvGrpSpPr>
          <p:grpSpPr bwMode="auto">
            <a:xfrm>
              <a:off x="2120" y="2022"/>
              <a:ext cx="429" cy="379"/>
              <a:chOff x="960" y="2468"/>
              <a:chExt cx="486" cy="484"/>
            </a:xfrm>
          </p:grpSpPr>
          <p:pic>
            <p:nvPicPr>
              <p:cNvPr id="162" name="Picture 222" descr="공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6000" contrast="36000"/>
              </a:blip>
              <a:srcRect/>
              <a:stretch>
                <a:fillRect/>
              </a:stretch>
            </p:blipFill>
            <p:spPr bwMode="auto">
              <a:xfrm>
                <a:off x="960" y="2468"/>
                <a:ext cx="486" cy="484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163" name="AutoShape 223"/>
              <p:cNvSpPr>
                <a:spLocks noChangeArrowheads="1"/>
              </p:cNvSpPr>
              <p:nvPr/>
            </p:nvSpPr>
            <p:spPr bwMode="auto">
              <a:xfrm>
                <a:off x="1016" y="2542"/>
                <a:ext cx="336" cy="336"/>
              </a:xfrm>
              <a:prstGeom prst="roundRect">
                <a:avLst>
                  <a:gd name="adj" fmla="val 50000"/>
                </a:avLst>
              </a:prstGeom>
              <a:noFill/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lIns="90000" anchor="ctr"/>
              <a:lstStyle/>
              <a:p>
                <a:pPr algn="ctr">
                  <a:lnSpc>
                    <a:spcPct val="70000"/>
                  </a:lnSpc>
                  <a:defRPr/>
                </a:pPr>
                <a:r>
                  <a:rPr lang="en-US" altLang="ko-KR" sz="2800" b="1" dirty="0">
                    <a:solidFill>
                      <a:srgbClr val="FFFFFF"/>
                    </a:solidFill>
                    <a:latin typeface="Arial" pitchFamily="34" charset="0"/>
                    <a:ea typeface="휴먼엑스포" pitchFamily="18" charset="-127"/>
                  </a:rPr>
                  <a:t>Ⅳ</a:t>
                </a:r>
              </a:p>
            </p:txBody>
          </p:sp>
        </p:grpSp>
        <p:sp>
          <p:nvSpPr>
            <p:cNvPr id="161" name="Text Box 224"/>
            <p:cNvSpPr txBox="1">
              <a:spLocks noChangeArrowheads="1"/>
            </p:cNvSpPr>
            <p:nvPr/>
          </p:nvSpPr>
          <p:spPr bwMode="auto">
            <a:xfrm rot="10800000">
              <a:off x="1298" y="779"/>
              <a:ext cx="634" cy="185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vert="eaVert" wrap="none">
              <a:spAutoFit/>
            </a:bodyPr>
            <a:lstStyle/>
            <a:p>
              <a:pPr algn="ctr">
                <a:defRPr/>
              </a:pPr>
              <a:r>
                <a:rPr lang="en-US" altLang="ko-KR" sz="5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C</a:t>
              </a:r>
              <a:r>
                <a:rPr lang="en-US" altLang="ko-KR" sz="4800" dirty="0">
                  <a:solidFill>
                    <a:srgbClr val="808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o</a:t>
              </a:r>
              <a:r>
                <a:rPr lang="en-US" altLang="ko-KR" sz="4400" dirty="0">
                  <a:solidFill>
                    <a:srgbClr val="808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휴먼엑스포" pitchFamily="18" charset="-127"/>
                  <a:ea typeface="휴먼엑스포" pitchFamily="18" charset="-127"/>
                </a:rPr>
                <a:t>ntents</a:t>
              </a:r>
            </a:p>
          </p:txBody>
        </p:sp>
      </p:grpSp>
      <p:pic>
        <p:nvPicPr>
          <p:cNvPr id="171" name="Picture 222" descr="공"/>
          <p:cNvPicPr>
            <a:picLocks noChangeAspect="1" noChangeArrowheads="1"/>
          </p:cNvPicPr>
          <p:nvPr/>
        </p:nvPicPr>
        <p:blipFill>
          <a:blip r:embed="rId2" cstate="print">
            <a:lum bright="-6000" contrast="36000"/>
          </a:blip>
          <a:srcRect/>
          <a:stretch>
            <a:fillRect/>
          </a:stretch>
        </p:blipFill>
        <p:spPr bwMode="auto">
          <a:xfrm>
            <a:off x="2038350" y="5602252"/>
            <a:ext cx="711200" cy="982698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</p:spPr>
      </p:pic>
      <p:sp>
        <p:nvSpPr>
          <p:cNvPr id="170" name="AutoShape 223"/>
          <p:cNvSpPr>
            <a:spLocks noChangeArrowheads="1"/>
          </p:cNvSpPr>
          <p:nvPr/>
        </p:nvSpPr>
        <p:spPr bwMode="auto">
          <a:xfrm>
            <a:off x="1860550" y="5868952"/>
            <a:ext cx="1022350" cy="57785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90000" anchor="ctr"/>
          <a:lstStyle/>
          <a:p>
            <a:pPr algn="ctr">
              <a:lnSpc>
                <a:spcPct val="70000"/>
              </a:lnSpc>
              <a:defRPr/>
            </a:pPr>
            <a:r>
              <a:rPr lang="en-US" altLang="ko-KR" sz="2800" b="1" dirty="0" smtClean="0">
                <a:solidFill>
                  <a:srgbClr val="FFFFFF"/>
                </a:solidFill>
                <a:latin typeface="굴림"/>
                <a:ea typeface="굴림"/>
              </a:rPr>
              <a:t>Ⅴ</a:t>
            </a:r>
            <a:endParaRPr lang="en-US" altLang="ko-KR" sz="2800" b="1" dirty="0">
              <a:solidFill>
                <a:srgbClr val="FFFFFF"/>
              </a:solidFill>
              <a:latin typeface="Arial" pitchFamily="34" charset="0"/>
              <a:ea typeface="휴먼엑스포" pitchFamily="18" charset="-127"/>
            </a:endParaRPr>
          </a:p>
        </p:txBody>
      </p:sp>
      <p:sp>
        <p:nvSpPr>
          <p:cNvPr id="172" name="AutoShape 292"/>
          <p:cNvSpPr>
            <a:spLocks noChangeAspect="1" noChangeArrowheads="1"/>
          </p:cNvSpPr>
          <p:nvPr/>
        </p:nvSpPr>
        <p:spPr bwMode="auto">
          <a:xfrm flipH="1">
            <a:off x="2882900" y="1447934"/>
            <a:ext cx="5334000" cy="64918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28575" algn="ctr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>
            <a:spAutoFit/>
          </a:bodyPr>
          <a:lstStyle/>
          <a:p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관리제도 개요</a:t>
            </a:r>
            <a:endParaRPr lang="ko-KR" altLang="en-US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3" name="AutoShape 292"/>
          <p:cNvSpPr>
            <a:spLocks noChangeAspect="1" noChangeArrowheads="1"/>
          </p:cNvSpPr>
          <p:nvPr/>
        </p:nvSpPr>
        <p:spPr bwMode="auto">
          <a:xfrm flipH="1">
            <a:off x="2882900" y="2491923"/>
            <a:ext cx="5334000" cy="64918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28575" algn="ctr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>
            <a:spAutoFit/>
          </a:bodyPr>
          <a:lstStyle/>
          <a:p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적용대상 및 배출허용기준</a:t>
            </a:r>
            <a:endParaRPr lang="ko-KR" altLang="en-US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4" name="AutoShape 292"/>
          <p:cNvSpPr>
            <a:spLocks noChangeAspect="1" noChangeArrowheads="1"/>
          </p:cNvSpPr>
          <p:nvPr/>
        </p:nvSpPr>
        <p:spPr bwMode="auto">
          <a:xfrm flipH="1">
            <a:off x="2882900" y="3629213"/>
            <a:ext cx="5334000" cy="627549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28575" algn="ctr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rIns="0" anchor="ctr">
            <a:spAutoFit/>
          </a:bodyPr>
          <a:lstStyle/>
          <a:p>
            <a:r>
              <a:rPr lang="ko-KR" altLang="en-US" sz="23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관리 대책 추진현황 및 계획</a:t>
            </a:r>
            <a:endParaRPr lang="ko-KR" altLang="en-US" sz="23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6" name="AutoShape 292"/>
          <p:cNvSpPr>
            <a:spLocks noChangeAspect="1" noChangeArrowheads="1"/>
          </p:cNvSpPr>
          <p:nvPr/>
        </p:nvSpPr>
        <p:spPr bwMode="auto">
          <a:xfrm flipH="1">
            <a:off x="2882900" y="4758873"/>
            <a:ext cx="5334000" cy="64918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28575" algn="ctr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>
            <a:spAutoFit/>
          </a:bodyPr>
          <a:lstStyle/>
          <a:p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생태독성의 국내외 현황과 제도</a:t>
            </a:r>
            <a:endParaRPr lang="ko-KR" altLang="en-US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7" name="AutoShape 292"/>
          <p:cNvSpPr>
            <a:spLocks noChangeAspect="1" noChangeArrowheads="1"/>
          </p:cNvSpPr>
          <p:nvPr/>
        </p:nvSpPr>
        <p:spPr bwMode="auto">
          <a:xfrm flipH="1">
            <a:off x="2882900" y="5736773"/>
            <a:ext cx="5334000" cy="649188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28575" algn="ctr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anchor="ctr">
            <a:spAutoFit/>
          </a:bodyPr>
          <a:lstStyle/>
          <a:p>
            <a:r>
              <a:rPr lang="ko-KR" altLang="en-US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반월염색조합의 현안과 향후 방향</a:t>
            </a:r>
            <a:endParaRPr lang="ko-KR" altLang="en-US" sz="2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481722" y="1651000"/>
            <a:ext cx="8210956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제도보완 추진사항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511598" y="1787190"/>
            <a:ext cx="8104473" cy="457551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222" y="2049747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192922" y="1873250"/>
            <a:ext cx="66185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생태독성기준 초과원인이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‘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염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’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인 경우 대책방안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222" y="3784600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1192921" y="2362201"/>
            <a:ext cx="71349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해역 방류인 경우와 기존시설의 담수방류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(‘10.12.31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일까지 배출시설 설치허가</a:t>
            </a:r>
            <a:endParaRPr lang="en-US" altLang="ko-KR" sz="15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변경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및 신고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변경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를 한 경우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인 경우는 기준을 초과하지 않은 것으로 봄</a:t>
            </a:r>
            <a:endParaRPr lang="en-US" altLang="ko-KR" sz="15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담수방류의 경우 시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도지사는 환경기술지원을 받게 하고 그 결과를 제출</a:t>
            </a:r>
            <a:endParaRPr lang="en-US" altLang="ko-KR" sz="15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9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222" y="4787181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192921" y="4609382"/>
            <a:ext cx="75573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공공 폐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하수처리시설 </a:t>
            </a:r>
            <a:r>
              <a:rPr lang="ko-KR" altLang="en-US" sz="2000" spc="-1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방류수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생태독성항목 분석주기 검토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조정</a:t>
            </a:r>
            <a:endParaRPr lang="en-US" altLang="ko-KR" sz="2000" spc="-1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8471" y="3606800"/>
            <a:ext cx="722879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생태독성 공정시험기준 개정추진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- 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용어 정의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통계처리 및 표준독성물질의 구체적 범위와 방법 등 제시</a:t>
            </a:r>
            <a:endParaRPr lang="en-US" altLang="ko-KR" sz="15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93800" y="5053881"/>
            <a:ext cx="71349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폐수종말처리시설 월 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회 분석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5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유입수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방류수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※ </a:t>
            </a:r>
            <a:r>
              <a:rPr lang="ko-KR" altLang="en-US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폐수종말처리시설 설치 및 운영관리지침 개정</a:t>
            </a:r>
            <a:r>
              <a:rPr lang="en-US" altLang="ko-KR" sz="15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(‘10.4.8)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481722" y="1651000"/>
            <a:ext cx="8210956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2. 2010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년 추진계획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511598" y="1828800"/>
            <a:ext cx="8104473" cy="457551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 smtClean="0"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~</a:t>
            </a:r>
            <a:endParaRPr lang="ko-KR" altLang="ko-KR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2388307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016000" y="2211810"/>
            <a:ext cx="661857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생태독성관리 기술지원 확대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강화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3011910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29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3611601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0" name="TextBox 29"/>
          <p:cNvSpPr txBox="1"/>
          <p:nvPr/>
        </p:nvSpPr>
        <p:spPr>
          <a:xfrm>
            <a:off x="1015999" y="3433802"/>
            <a:ext cx="7557379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홍보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정보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경험 공유</a:t>
            </a:r>
            <a:endParaRPr lang="en-US" altLang="ko-KR" sz="2000" spc="-1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549" y="2834110"/>
            <a:ext cx="7228797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20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수생태관리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교육과정 운영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(6, 10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월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2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178" y="4183347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1016878" y="4006850"/>
            <a:ext cx="7423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1, 2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종 사업장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폐수시설의 생태독성관리 대책현황 점검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기술지원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계속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32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178" y="4806950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pic>
        <p:nvPicPr>
          <p:cNvPr id="33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178" y="5406641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1016877" y="5228842"/>
            <a:ext cx="7557379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수질측정대행업체 활용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민간분석기관 확보방안 강구</a:t>
            </a:r>
            <a:r>
              <a:rPr lang="en-US" altLang="ko-KR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관련 법령 개정</a:t>
            </a:r>
            <a:r>
              <a:rPr lang="en-US" altLang="ko-KR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72427" y="4629150"/>
            <a:ext cx="7228797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16878" y="4629150"/>
            <a:ext cx="7557379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“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염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”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독성 판정절차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방법 등 </a:t>
            </a:r>
            <a:r>
              <a:rPr lang="ko-KR" altLang="en-US" sz="2000" spc="-1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고시안</a:t>
            </a:r>
            <a:r>
              <a:rPr lang="ko-KR" altLang="en-US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마련 및 의견수렴</a:t>
            </a:r>
            <a:r>
              <a:rPr lang="en-US" altLang="ko-KR" sz="2000" spc="-1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(‘10.4~5)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200"/>
          <p:cNvSpPr>
            <a:spLocks noChangeAspect="1" noChangeArrowheads="1"/>
          </p:cNvSpPr>
          <p:nvPr/>
        </p:nvSpPr>
        <p:spPr bwMode="auto">
          <a:xfrm>
            <a:off x="481722" y="1651000"/>
            <a:ext cx="8210956" cy="37240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중장기 추진계획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4" name="AutoShape 203"/>
          <p:cNvSpPr>
            <a:spLocks noChangeAspect="1" noChangeArrowheads="1"/>
          </p:cNvSpPr>
          <p:nvPr/>
        </p:nvSpPr>
        <p:spPr bwMode="auto">
          <a:xfrm>
            <a:off x="511598" y="1828800"/>
            <a:ext cx="8104473" cy="457551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pic>
        <p:nvPicPr>
          <p:cNvPr id="24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2388307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1016000" y="2211810"/>
            <a:ext cx="6618574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3~5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종 사업장 시행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(2012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대비 준비대책 추진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(2011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1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3196540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971549" y="3018740"/>
            <a:ext cx="7228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모든 공공하수처리시설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시설용량 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500㎥/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일 이상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로 기준적용 확대추진 검토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생활하수과</a:t>
            </a: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등 협의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28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178" y="4494497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1016878" y="4318000"/>
            <a:ext cx="7423150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35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 업종 외 </a:t>
            </a:r>
            <a:r>
              <a:rPr lang="ko-KR" altLang="en-US" sz="2000" spc="-15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전업종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(82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개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으로 확대방안 검토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추진 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(2013</a:t>
            </a:r>
            <a:r>
              <a:rPr lang="ko-KR" altLang="en-US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년 이후</a:t>
            </a:r>
            <a:r>
              <a:rPr lang="en-US" altLang="ko-KR" sz="2000" spc="-15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pic>
        <p:nvPicPr>
          <p:cNvPr id="33" name="Picture 297" descr="Bl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178" y="5406641"/>
            <a:ext cx="230649" cy="177801"/>
          </a:xfrm>
          <a:prstGeom prst="rect">
            <a:avLst/>
          </a:prstGeom>
          <a:noFill/>
          <a:effectLst>
            <a:outerShdw dist="35921" dir="2700000" algn="ctr" rotWithShape="0">
              <a:srgbClr val="000066"/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1016877" y="5228842"/>
            <a:ext cx="7557379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spc="-12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시험생물종</a:t>
            </a:r>
            <a:r>
              <a:rPr lang="ko-KR" altLang="en-US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중장기 확대방안 </a:t>
            </a:r>
            <a:r>
              <a:rPr lang="en-US" altLang="ko-KR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Road Map </a:t>
            </a:r>
            <a:r>
              <a:rPr lang="ko-KR" altLang="en-US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작성 </a:t>
            </a:r>
            <a:r>
              <a:rPr lang="en-US" altLang="ko-KR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(2010. 12 </a:t>
            </a:r>
            <a:r>
              <a:rPr lang="ko-KR" altLang="en-US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과학원</a:t>
            </a:r>
            <a:r>
              <a:rPr lang="en-US" altLang="ko-KR" sz="2000" spc="-12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72427" y="4629150"/>
            <a:ext cx="7228797" cy="48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2000" dirty="0" smtClean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89"/>
          <p:cNvSpPr>
            <a:spLocks noChangeArrowheads="1"/>
          </p:cNvSpPr>
          <p:nvPr/>
        </p:nvSpPr>
        <p:spPr bwMode="auto">
          <a:xfrm>
            <a:off x="807087" y="1622089"/>
            <a:ext cx="7676513" cy="4785061"/>
          </a:xfrm>
          <a:prstGeom prst="roundRect">
            <a:avLst>
              <a:gd name="adj" fmla="val 6356"/>
            </a:avLst>
          </a:prstGeom>
          <a:solidFill>
            <a:srgbClr val="ADADC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 sz="1400" b="1">
              <a:latin typeface="HY그래픽" pitchFamily="18" charset="-127"/>
              <a:ea typeface="HY그래픽" pitchFamily="18" charset="-127"/>
            </a:endParaRPr>
          </a:p>
        </p:txBody>
      </p:sp>
      <p:sp>
        <p:nvSpPr>
          <p:cNvPr id="3" name="AutoShape 490"/>
          <p:cNvSpPr>
            <a:spLocks noChangeArrowheads="1"/>
          </p:cNvSpPr>
          <p:nvPr/>
        </p:nvSpPr>
        <p:spPr bwMode="auto">
          <a:xfrm>
            <a:off x="961187" y="1784350"/>
            <a:ext cx="7378700" cy="4445000"/>
          </a:xfrm>
          <a:prstGeom prst="roundRect">
            <a:avLst>
              <a:gd name="adj" fmla="val 5824"/>
            </a:avLst>
          </a:prstGeom>
          <a:gradFill rotWithShape="0">
            <a:gsLst>
              <a:gs pos="0">
                <a:srgbClr val="DFDFF9"/>
              </a:gs>
              <a:gs pos="50000">
                <a:srgbClr val="FFFFFF"/>
              </a:gs>
              <a:gs pos="100000">
                <a:srgbClr val="DFDFF9"/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prstShdw prst="shdw18" dist="17961" dir="13500000">
              <a:srgbClr val="DFDFF9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4" name="Picture 49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959" y="1990519"/>
            <a:ext cx="447436" cy="416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492"/>
          <p:cNvSpPr>
            <a:spLocks noChangeArrowheads="1"/>
          </p:cNvSpPr>
          <p:nvPr/>
        </p:nvSpPr>
        <p:spPr bwMode="auto">
          <a:xfrm>
            <a:off x="1638740" y="1942658"/>
            <a:ext cx="6441064" cy="61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lIns="54000" tIns="82800" rIns="54000" bIns="82800" anchor="ctr"/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생태독성 관련 법령 내용 숙지 및 이행</a:t>
            </a:r>
            <a:endParaRPr lang="ko-KR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6" name="Picture 49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5343" y="2886568"/>
            <a:ext cx="447437" cy="410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9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5343" y="4491365"/>
            <a:ext cx="447436" cy="41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9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5344" y="5551718"/>
            <a:ext cx="445438" cy="41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AutoShape 491"/>
          <p:cNvSpPr>
            <a:spLocks noChangeArrowheads="1"/>
          </p:cNvSpPr>
          <p:nvPr/>
        </p:nvSpPr>
        <p:spPr bwMode="auto">
          <a:xfrm>
            <a:off x="1638741" y="2816616"/>
            <a:ext cx="6444809" cy="13235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lIns="54000" tIns="82800" rIns="54000" bIns="82800" anchor="ctr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금년 상반기 중 자체점검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생태독성 초과여부 확인 등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완료 및 독성발현 원인분석 및 대책 마련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- 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결과 보고 → </a:t>
            </a:r>
            <a:r>
              <a:rPr lang="ko-KR" altLang="en-US" sz="1600" b="1" dirty="0" err="1" smtClean="0">
                <a:latin typeface="Arial" pitchFamily="34" charset="0"/>
                <a:ea typeface="HY그래픽" pitchFamily="18" charset="-127"/>
              </a:rPr>
              <a:t>지자체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 및 유역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(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지방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)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환경청 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: 2010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년 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6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월 초까지</a:t>
            </a:r>
            <a:endParaRPr lang="ko-KR" altLang="ko-KR" sz="1600" b="1" dirty="0">
              <a:latin typeface="Arial" pitchFamily="34" charset="0"/>
              <a:ea typeface="HY그래픽" pitchFamily="18" charset="-127"/>
            </a:endParaRPr>
          </a:p>
        </p:txBody>
      </p:sp>
      <p:sp>
        <p:nvSpPr>
          <p:cNvPr id="10" name="AutoShape 493"/>
          <p:cNvSpPr>
            <a:spLocks noChangeArrowheads="1"/>
          </p:cNvSpPr>
          <p:nvPr/>
        </p:nvSpPr>
        <p:spPr bwMode="auto">
          <a:xfrm>
            <a:off x="1638740" y="4414052"/>
            <a:ext cx="6441064" cy="92629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lIns="54000" tIns="82800" rIns="54000" bIns="82800" anchor="ctr"/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사업장 및 폐수종말처리시설 준비상황 점검 완료 보고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- </a:t>
            </a:r>
            <a:r>
              <a:rPr lang="ko-KR" altLang="en-US" sz="1600" b="1" dirty="0" err="1" smtClean="0">
                <a:latin typeface="Arial" pitchFamily="34" charset="0"/>
                <a:ea typeface="HY그래픽" pitchFamily="18" charset="-127"/>
              </a:rPr>
              <a:t>지자체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 및 유역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(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지방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)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환경청 → 환경부 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: 2010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년 </a:t>
            </a:r>
            <a:r>
              <a:rPr lang="en-US" altLang="ko-KR" sz="1600" b="1" dirty="0" smtClean="0">
                <a:latin typeface="Arial" pitchFamily="34" charset="0"/>
                <a:ea typeface="HY그래픽" pitchFamily="18" charset="-127"/>
              </a:rPr>
              <a:t>6</a:t>
            </a:r>
            <a:r>
              <a:rPr lang="ko-KR" altLang="en-US" sz="1600" b="1" dirty="0" smtClean="0">
                <a:latin typeface="Arial" pitchFamily="34" charset="0"/>
                <a:ea typeface="HY그래픽" pitchFamily="18" charset="-127"/>
              </a:rPr>
              <a:t>월 말까지</a:t>
            </a:r>
            <a:endParaRPr lang="ko-KR" altLang="ko-KR" sz="1600" b="1" dirty="0">
              <a:latin typeface="Arial" pitchFamily="34" charset="0"/>
              <a:ea typeface="HY그래픽" pitchFamily="18" charset="-127"/>
            </a:endParaRPr>
          </a:p>
        </p:txBody>
      </p:sp>
      <p:sp>
        <p:nvSpPr>
          <p:cNvPr id="11" name="AutoShape 497"/>
          <p:cNvSpPr>
            <a:spLocks noChangeArrowheads="1"/>
          </p:cNvSpPr>
          <p:nvPr/>
        </p:nvSpPr>
        <p:spPr bwMode="auto">
          <a:xfrm>
            <a:off x="1647971" y="5485450"/>
            <a:ext cx="6441064" cy="6105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8" dist="17961" dir="13500000">
              <a:srgbClr val="FFFFFF">
                <a:gamma/>
                <a:shade val="60000"/>
                <a:invGamma/>
              </a:srgbClr>
            </a:prstShdw>
          </a:effectLst>
        </p:spPr>
        <p:txBody>
          <a:bodyPr lIns="54000" tIns="82800" rIns="54000" bIns="82800" anchor="ctr"/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법정분석기관 시험실 구축 완료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: 2010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2000" dirty="0" smtClean="0">
                <a:latin typeface="HY헤드라인M" pitchFamily="18" charset="-127"/>
                <a:ea typeface="HY헤드라인M" pitchFamily="18" charset="-127"/>
              </a:rPr>
              <a:t>6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월</a:t>
            </a:r>
            <a:endParaRPr lang="ko-KR" altLang="ko-KR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900" y="450850"/>
            <a:ext cx="880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800" b="1" spc="-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산업체</a:t>
            </a:r>
            <a:r>
              <a:rPr lang="en-US" altLang="ko-KR" sz="2800" b="1" spc="-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2800" b="1" spc="-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폐수종말처리시설의 </a:t>
            </a:r>
            <a:r>
              <a:rPr lang="en-US" altLang="ko-KR" sz="2800" b="1" spc="-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2010</a:t>
            </a:r>
            <a:r>
              <a:rPr lang="ko-KR" altLang="en-US" sz="2800" b="1" spc="-2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년 상반기 의무</a:t>
            </a:r>
            <a:endParaRPr lang="ko-KR" altLang="en-US" sz="2800" b="1" spc="-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15900" y="450850"/>
            <a:ext cx="88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생태독성의 국내외 현황과 제도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1327150" y="19177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9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배출허용기준 접근방법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1327150" y="28956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3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5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국가별 생태독성 관련제도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1327150" y="38735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7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spc="-11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WET(Whole Effluent Testing)</a:t>
              </a:r>
              <a:r>
                <a:rPr lang="ko-KR" altLang="en-US" sz="2400" spc="-11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평가대상</a:t>
              </a:r>
              <a:endParaRPr lang="en-US" altLang="ko-KR" sz="2400" spc="-11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5" name="Group 113"/>
          <p:cNvGrpSpPr>
            <a:grpSpLocks/>
          </p:cNvGrpSpPr>
          <p:nvPr/>
        </p:nvGrpSpPr>
        <p:grpSpPr bwMode="auto">
          <a:xfrm>
            <a:off x="1371600" y="48069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6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생태독성관련 연구 및 제도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배출허용기준 접근방법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7" name="Group 627"/>
          <p:cNvGrpSpPr>
            <a:grpSpLocks/>
          </p:cNvGrpSpPr>
          <p:nvPr/>
        </p:nvGrpSpPr>
        <p:grpSpPr bwMode="auto">
          <a:xfrm>
            <a:off x="438150" y="1560452"/>
            <a:ext cx="8267700" cy="4935598"/>
            <a:chOff x="288" y="707"/>
            <a:chExt cx="5712" cy="3325"/>
          </a:xfrm>
        </p:grpSpPr>
        <p:grpSp>
          <p:nvGrpSpPr>
            <p:cNvPr id="19" name="Group 628"/>
            <p:cNvGrpSpPr>
              <a:grpSpLocks/>
            </p:cNvGrpSpPr>
            <p:nvPr/>
          </p:nvGrpSpPr>
          <p:grpSpPr bwMode="auto">
            <a:xfrm>
              <a:off x="288" y="3223"/>
              <a:ext cx="5712" cy="809"/>
              <a:chOff x="288" y="3223"/>
              <a:chExt cx="5712" cy="809"/>
            </a:xfrm>
          </p:grpSpPr>
          <p:sp>
            <p:nvSpPr>
              <p:cNvPr id="58" name="Rectangle 629"/>
              <p:cNvSpPr>
                <a:spLocks noChangeArrowheads="1"/>
              </p:cNvSpPr>
              <p:nvPr/>
            </p:nvSpPr>
            <p:spPr bwMode="auto">
              <a:xfrm>
                <a:off x="288" y="3223"/>
                <a:ext cx="5712" cy="809"/>
              </a:xfrm>
              <a:prstGeom prst="rect">
                <a:avLst/>
              </a:prstGeom>
              <a:gradFill rotWithShape="0">
                <a:gsLst>
                  <a:gs pos="0">
                    <a:srgbClr val="9933FF"/>
                  </a:gs>
                  <a:gs pos="50000">
                    <a:srgbClr val="FFFFFF"/>
                  </a:gs>
                  <a:gs pos="100000">
                    <a:srgbClr val="9933FF"/>
                  </a:gs>
                </a:gsLst>
                <a:lin ang="0" scaled="1"/>
              </a:gradFill>
              <a:ln w="9525">
                <a:miter lim="800000"/>
                <a:headEnd/>
                <a:tailEnd/>
              </a:ln>
              <a:scene3d>
                <a:camera prst="legacyPerspectiveBottom"/>
                <a:lightRig rig="legacyFlat3" dir="l"/>
              </a:scene3d>
              <a:sp3d extrusionH="354000" prstMaterial="legacyMatte">
                <a:bevelT w="13500" h="13500" prst="angle"/>
                <a:bevelB w="13500" h="13500" prst="angle"/>
                <a:extrusionClr>
                  <a:srgbClr val="9933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sp>
            <p:nvSpPr>
              <p:cNvPr id="59" name="Rectangle 630"/>
              <p:cNvSpPr>
                <a:spLocks noChangeArrowheads="1"/>
              </p:cNvSpPr>
              <p:nvPr/>
            </p:nvSpPr>
            <p:spPr bwMode="auto">
              <a:xfrm>
                <a:off x="336" y="3313"/>
                <a:ext cx="5616" cy="679"/>
              </a:xfrm>
              <a:prstGeom prst="rect">
                <a:avLst/>
              </a:prstGeom>
              <a:solidFill>
                <a:srgbClr val="EAD5FF"/>
              </a:solidFill>
              <a:ln w="9525">
                <a:noFill/>
                <a:miter lim="800000"/>
                <a:headEnd/>
                <a:tailEnd/>
              </a:ln>
              <a:effectLst>
                <a:prstShdw prst="shdw17" dist="17961" dir="13500000">
                  <a:srgbClr val="8C8099"/>
                </a:prstShdw>
              </a:effectLst>
            </p:spPr>
            <p:txBody>
              <a:bodyPr wrap="none" lIns="540000" tIns="0" rIns="540000" bIns="0" anchor="ctr"/>
              <a:lstStyle/>
              <a:p>
                <a:pPr algn="just" eaLnBrk="0" latinLnBrk="0" hangingPunct="0">
                  <a:lnSpc>
                    <a:spcPct val="150000"/>
                  </a:lnSpc>
                </a:pPr>
                <a:r>
                  <a:rPr kumimoji="0" lang="ko-KR" altLang="en-US" sz="2000" b="1" dirty="0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현재 생태독성제도를 도입하는 대부분의 국가에서는 </a:t>
                </a:r>
                <a:endParaRPr kumimoji="0" lang="en-US" altLang="ko-KR" sz="2000" b="1" dirty="0" smtClean="0">
                  <a:solidFill>
                    <a:schemeClr val="accent4">
                      <a:lumMod val="50000"/>
                    </a:schemeClr>
                  </a:solidFill>
                  <a:latin typeface="Arial" pitchFamily="34" charset="0"/>
                  <a:ea typeface="돋움" pitchFamily="50" charset="-127"/>
                </a:endParaRPr>
              </a:p>
              <a:p>
                <a:pPr algn="just" eaLnBrk="0" latinLnBrk="0" hangingPunct="0">
                  <a:lnSpc>
                    <a:spcPct val="150000"/>
                  </a:lnSpc>
                </a:pPr>
                <a:r>
                  <a:rPr kumimoji="0" lang="ko-KR" altLang="en-US" sz="2000" b="1" dirty="0" err="1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수생태계</a:t>
                </a:r>
                <a:r>
                  <a:rPr kumimoji="0" lang="ko-KR" altLang="en-US" sz="2000" b="1" dirty="0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 </a:t>
                </a:r>
                <a:r>
                  <a:rPr kumimoji="0" lang="ko-KR" altLang="en-US" sz="2000" b="1" dirty="0" err="1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평가쪽으로</a:t>
                </a:r>
                <a:r>
                  <a:rPr kumimoji="0" lang="ko-KR" altLang="en-US" sz="2000" b="1" dirty="0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 전환 중임</a:t>
                </a:r>
                <a:r>
                  <a:rPr kumimoji="0" lang="en-US" altLang="ko-KR" sz="2000" b="1" dirty="0" smtClean="0">
                    <a:solidFill>
                      <a:schemeClr val="accent4">
                        <a:lumMod val="50000"/>
                      </a:schemeClr>
                    </a:solidFill>
                    <a:latin typeface="Arial" pitchFamily="34" charset="0"/>
                    <a:ea typeface="돋움" pitchFamily="50" charset="-127"/>
                  </a:rPr>
                  <a:t>.</a:t>
                </a:r>
                <a:endParaRPr kumimoji="0" lang="ko-KR" altLang="ko-KR" sz="2000" b="1" dirty="0">
                  <a:solidFill>
                    <a:schemeClr val="accent4">
                      <a:lumMod val="50000"/>
                    </a:schemeClr>
                  </a:solidFill>
                  <a:latin typeface="Arial" pitchFamily="34" charset="0"/>
                  <a:ea typeface="돋움" pitchFamily="50" charset="-127"/>
                </a:endParaRPr>
              </a:p>
            </p:txBody>
          </p:sp>
        </p:grpSp>
        <p:grpSp>
          <p:nvGrpSpPr>
            <p:cNvPr id="20" name="Group 631"/>
            <p:cNvGrpSpPr>
              <a:grpSpLocks noChangeAspect="1"/>
            </p:cNvGrpSpPr>
            <p:nvPr/>
          </p:nvGrpSpPr>
          <p:grpSpPr bwMode="auto">
            <a:xfrm rot="10800000">
              <a:off x="1920" y="2367"/>
              <a:ext cx="2385" cy="917"/>
              <a:chOff x="1170" y="1404"/>
              <a:chExt cx="3524" cy="1387"/>
            </a:xfrm>
          </p:grpSpPr>
          <p:pic>
            <p:nvPicPr>
              <p:cNvPr id="56" name="Picture 632" descr="화살표2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9000"/>
              </a:blip>
              <a:srcRect/>
              <a:stretch>
                <a:fillRect/>
              </a:stretch>
            </p:blipFill>
            <p:spPr bwMode="auto">
              <a:xfrm>
                <a:off x="1170" y="1404"/>
                <a:ext cx="3524" cy="1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" name="Picture 633" descr="화살표2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-36000" contrast="-6000"/>
              </a:blip>
              <a:srcRect/>
              <a:stretch>
                <a:fillRect/>
              </a:stretch>
            </p:blipFill>
            <p:spPr bwMode="auto">
              <a:xfrm>
                <a:off x="1852" y="1449"/>
                <a:ext cx="2124" cy="1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1" name="AutoShape 634"/>
            <p:cNvSpPr>
              <a:spLocks noChangeArrowheads="1"/>
            </p:cNvSpPr>
            <p:nvPr/>
          </p:nvSpPr>
          <p:spPr bwMode="auto">
            <a:xfrm>
              <a:off x="288" y="912"/>
              <a:ext cx="2496" cy="2072"/>
            </a:xfrm>
            <a:prstGeom prst="roundRect">
              <a:avLst>
                <a:gd name="adj" fmla="val 2042"/>
              </a:avLst>
            </a:prstGeom>
            <a:gradFill rotWithShape="0">
              <a:gsLst>
                <a:gs pos="0">
                  <a:srgbClr val="E3EFF9"/>
                </a:gs>
                <a:gs pos="100000">
                  <a:srgbClr val="C2DFF2"/>
                </a:gs>
              </a:gsLst>
              <a:lin ang="5400000" scaled="1"/>
            </a:gra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lIns="576000" anchor="ctr"/>
            <a:lstStyle/>
            <a:p>
              <a:pPr>
                <a:lnSpc>
                  <a:spcPct val="0"/>
                </a:lnSpc>
                <a:spcBef>
                  <a:spcPct val="50000"/>
                </a:spcBef>
                <a:buFont typeface="Wingdings 2" pitchFamily="18" charset="2"/>
                <a:buChar char=""/>
              </a:pPr>
              <a:endParaRPr lang="en-US" altLang="ko-KR" sz="800">
                <a:solidFill>
                  <a:srgbClr val="000000"/>
                </a:solidFill>
                <a:latin typeface="HY각헤드라인M" pitchFamily="18" charset="-127"/>
                <a:ea typeface="HY각헤드라인M" pitchFamily="18" charset="-127"/>
              </a:endParaRPr>
            </a:p>
            <a:p>
              <a:pPr>
                <a:lnSpc>
                  <a:spcPct val="70000"/>
                </a:lnSpc>
                <a:spcBef>
                  <a:spcPct val="50000"/>
                </a:spcBef>
                <a:buFont typeface="Wingdings 2" pitchFamily="18" charset="2"/>
                <a:buNone/>
              </a:pPr>
              <a:r>
                <a:rPr lang="en-US" altLang="ko-KR" sz="2000">
                  <a:solidFill>
                    <a:srgbClr val="000000"/>
                  </a:solidFill>
                  <a:latin typeface="HY각헤드라인M" pitchFamily="18" charset="-127"/>
                  <a:ea typeface="HY각헤드라인M" pitchFamily="18" charset="-127"/>
                </a:rPr>
                <a:t> 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  <a:buFont typeface="Wingdings 2" pitchFamily="18" charset="2"/>
                <a:buNone/>
              </a:pPr>
              <a:endParaRPr lang="en-US" altLang="ko-KR">
                <a:solidFill>
                  <a:srgbClr val="000000"/>
                </a:solidFill>
                <a:latin typeface="HY각헤드라인M" pitchFamily="18" charset="-127"/>
                <a:ea typeface="HY각헤드라인M" pitchFamily="18" charset="-127"/>
              </a:endParaRPr>
            </a:p>
          </p:txBody>
        </p:sp>
        <p:grpSp>
          <p:nvGrpSpPr>
            <p:cNvPr id="22" name="Group 635"/>
            <p:cNvGrpSpPr>
              <a:grpSpLocks/>
            </p:cNvGrpSpPr>
            <p:nvPr/>
          </p:nvGrpSpPr>
          <p:grpSpPr bwMode="auto">
            <a:xfrm>
              <a:off x="583" y="707"/>
              <a:ext cx="1906" cy="349"/>
              <a:chOff x="1440" y="1970"/>
              <a:chExt cx="1906" cy="258"/>
            </a:xfrm>
          </p:grpSpPr>
          <p:sp>
            <p:nvSpPr>
              <p:cNvPr id="54" name="AutoShape 636"/>
              <p:cNvSpPr>
                <a:spLocks noChangeArrowheads="1"/>
              </p:cNvSpPr>
              <p:nvPr/>
            </p:nvSpPr>
            <p:spPr bwMode="auto">
              <a:xfrm>
                <a:off x="1440" y="2016"/>
                <a:ext cx="1906" cy="2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A3DFF1"/>
                  </a:gs>
                  <a:gs pos="100000">
                    <a:srgbClr val="CFF2F8"/>
                  </a:gs>
                </a:gsLst>
                <a:lin ang="0" scaled="1"/>
              </a:gradFill>
              <a:ln w="12700">
                <a:solidFill>
                  <a:srgbClr val="8AD8EC"/>
                </a:solidFill>
                <a:round/>
                <a:headEnd/>
                <a:tailEnd/>
              </a:ln>
              <a:effectLst>
                <a:outerShdw dist="45791" dir="3378596" algn="ctr" rotWithShape="0">
                  <a:srgbClr val="000066"/>
                </a:outerShdw>
              </a:effectLst>
            </p:spPr>
            <p:txBody>
              <a:bodyPr wrap="none" lIns="1152000" anchor="ctr"/>
              <a:lstStyle/>
              <a:p>
                <a:pPr>
                  <a:lnSpc>
                    <a:spcPct val="90000"/>
                  </a:lnSpc>
                  <a:spcBef>
                    <a:spcPct val="170000"/>
                  </a:spcBef>
                  <a:defRPr/>
                </a:pPr>
                <a:endParaRPr lang="ko-KR" altLang="ko-KR" sz="1600" b="1" i="1">
                  <a:solidFill>
                    <a:srgbClr val="000066"/>
                  </a:solidFill>
                  <a:latin typeface="HY각헤드라인M" pitchFamily="18" charset="-127"/>
                  <a:ea typeface="HY각헤드라인M" pitchFamily="18" charset="-127"/>
                </a:endParaRPr>
              </a:p>
            </p:txBody>
          </p:sp>
          <p:sp>
            <p:nvSpPr>
              <p:cNvPr id="55" name="AutoShape 637"/>
              <p:cNvSpPr>
                <a:spLocks noChangeArrowheads="1"/>
              </p:cNvSpPr>
              <p:nvPr/>
            </p:nvSpPr>
            <p:spPr bwMode="auto">
              <a:xfrm>
                <a:off x="1458" y="1970"/>
                <a:ext cx="1869" cy="2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208BC6"/>
                  </a:gs>
                  <a:gs pos="100000">
                    <a:srgbClr val="63C7DF"/>
                  </a:gs>
                </a:gsLst>
                <a:lin ang="5400000" scaled="1"/>
              </a:gradFill>
              <a:ln w="12700">
                <a:solidFill>
                  <a:srgbClr val="0F78B2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000066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ko-KR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HY각헤드라인M" pitchFamily="18" charset="-127"/>
                  <a:ea typeface="HY각헤드라인M" pitchFamily="18" charset="-127"/>
                </a:endParaRPr>
              </a:p>
            </p:txBody>
          </p:sp>
        </p:grpSp>
        <p:sp>
          <p:nvSpPr>
            <p:cNvPr id="23" name="AutoShape 638"/>
            <p:cNvSpPr>
              <a:spLocks noChangeArrowheads="1"/>
            </p:cNvSpPr>
            <p:nvPr/>
          </p:nvSpPr>
          <p:spPr bwMode="auto">
            <a:xfrm>
              <a:off x="3504" y="912"/>
              <a:ext cx="2496" cy="2072"/>
            </a:xfrm>
            <a:prstGeom prst="roundRect">
              <a:avLst>
                <a:gd name="adj" fmla="val 2005"/>
              </a:avLst>
            </a:prstGeom>
            <a:gradFill rotWithShape="0">
              <a:gsLst>
                <a:gs pos="0">
                  <a:srgbClr val="E1EDBE"/>
                </a:gs>
                <a:gs pos="100000">
                  <a:srgbClr val="F1F9DE"/>
                </a:gs>
              </a:gsLst>
              <a:lin ang="0" scaled="1"/>
            </a:gradFill>
            <a:ln w="12700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wrap="none" lIns="108000" tIns="370800"/>
            <a:lstStyle/>
            <a:p>
              <a:pPr>
                <a:lnSpc>
                  <a:spcPct val="150000"/>
                </a:lnSpc>
                <a:spcBef>
                  <a:spcPct val="50000"/>
                </a:spcBef>
                <a:buFont typeface="Wingdings" pitchFamily="2" charset="2"/>
                <a:buNone/>
              </a:pPr>
              <a:endParaRPr lang="en-US" altLang="ko-KR">
                <a:solidFill>
                  <a:srgbClr val="000000"/>
                </a:solidFill>
                <a:latin typeface="산돌고딕B" pitchFamily="18" charset="-127"/>
                <a:ea typeface="산돌고딕B" pitchFamily="18" charset="-127"/>
              </a:endParaRPr>
            </a:p>
            <a:p>
              <a:pPr>
                <a:lnSpc>
                  <a:spcPct val="12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n-US" altLang="ko-KR">
                  <a:solidFill>
                    <a:srgbClr val="000000"/>
                  </a:solidFill>
                  <a:latin typeface="산돌고딕B" pitchFamily="18" charset="-127"/>
                  <a:ea typeface="산돌고딕B" pitchFamily="18" charset="-127"/>
                </a:rPr>
                <a:t>   </a:t>
              </a:r>
            </a:p>
          </p:txBody>
        </p:sp>
        <p:grpSp>
          <p:nvGrpSpPr>
            <p:cNvPr id="25" name="Group 639"/>
            <p:cNvGrpSpPr>
              <a:grpSpLocks/>
            </p:cNvGrpSpPr>
            <p:nvPr/>
          </p:nvGrpSpPr>
          <p:grpSpPr bwMode="auto">
            <a:xfrm>
              <a:off x="3799" y="707"/>
              <a:ext cx="1904" cy="349"/>
              <a:chOff x="1440" y="1970"/>
              <a:chExt cx="1904" cy="258"/>
            </a:xfrm>
          </p:grpSpPr>
          <p:sp>
            <p:nvSpPr>
              <p:cNvPr id="52" name="AutoShape 640"/>
              <p:cNvSpPr>
                <a:spLocks noChangeArrowheads="1"/>
              </p:cNvSpPr>
              <p:nvPr/>
            </p:nvSpPr>
            <p:spPr bwMode="auto">
              <a:xfrm>
                <a:off x="1440" y="2016"/>
                <a:ext cx="1904" cy="21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A4C258"/>
                  </a:gs>
                  <a:gs pos="100000">
                    <a:srgbClr val="D4E2B0"/>
                  </a:gs>
                </a:gsLst>
                <a:lin ang="0" scaled="1"/>
              </a:gradFill>
              <a:ln w="12700">
                <a:solidFill>
                  <a:srgbClr val="B9D07E"/>
                </a:solidFill>
                <a:round/>
                <a:headEnd/>
                <a:tailEnd/>
              </a:ln>
              <a:effectLst>
                <a:outerShdw dist="45791" dir="3378596" algn="ctr" rotWithShape="0">
                  <a:srgbClr val="000066"/>
                </a:outerShdw>
              </a:effectLst>
            </p:spPr>
            <p:txBody>
              <a:bodyPr wrap="none" lIns="1152000" anchor="ctr"/>
              <a:lstStyle/>
              <a:p>
                <a:pPr>
                  <a:lnSpc>
                    <a:spcPct val="90000"/>
                  </a:lnSpc>
                  <a:spcBef>
                    <a:spcPct val="170000"/>
                  </a:spcBef>
                  <a:defRPr/>
                </a:pPr>
                <a:endParaRPr lang="ko-KR" altLang="ko-KR" sz="1600" b="1" i="1">
                  <a:solidFill>
                    <a:srgbClr val="000066"/>
                  </a:solidFill>
                  <a:latin typeface="HY각헤드라인M" pitchFamily="18" charset="-127"/>
                  <a:ea typeface="HY각헤드라인M" pitchFamily="18" charset="-127"/>
                </a:endParaRPr>
              </a:p>
            </p:txBody>
          </p:sp>
          <p:sp>
            <p:nvSpPr>
              <p:cNvPr id="53" name="AutoShape 641"/>
              <p:cNvSpPr>
                <a:spLocks noChangeArrowheads="1"/>
              </p:cNvSpPr>
              <p:nvPr/>
            </p:nvSpPr>
            <p:spPr bwMode="auto">
              <a:xfrm>
                <a:off x="1459" y="1970"/>
                <a:ext cx="1867" cy="235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7E9A38"/>
                  </a:gs>
                  <a:gs pos="100000">
                    <a:srgbClr val="A4C258"/>
                  </a:gs>
                </a:gsLst>
                <a:lin ang="5400000" scaled="1"/>
              </a:gradFill>
              <a:ln w="12700">
                <a:solidFill>
                  <a:srgbClr val="7E9A38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000066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ko-KR" altLang="ko-KR" sz="2400">
                  <a:effectLst>
                    <a:outerShdw blurRad="38100" dist="38100" dir="2700000" algn="tl">
                      <a:srgbClr val="FFFFFF"/>
                    </a:outerShdw>
                  </a:effectLst>
                  <a:latin typeface="HY각헤드라인M" pitchFamily="18" charset="-127"/>
                  <a:ea typeface="HY각헤드라인M" pitchFamily="18" charset="-127"/>
                </a:endParaRPr>
              </a:p>
            </p:txBody>
          </p:sp>
        </p:grpSp>
        <p:sp>
          <p:nvSpPr>
            <p:cNvPr id="27" name="WordArt 642"/>
            <p:cNvSpPr>
              <a:spLocks noChangeAspect="1" noChangeArrowheads="1" noChangeShapeType="1" noTextEdit="1"/>
            </p:cNvSpPr>
            <p:nvPr/>
          </p:nvSpPr>
          <p:spPr bwMode="auto">
            <a:xfrm>
              <a:off x="779" y="791"/>
              <a:ext cx="1505" cy="2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ko-KR" sz="2400" kern="10" dirty="0" err="1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/>
                  <a:ea typeface="HY견고딕"/>
                </a:rPr>
                <a:t>Imission</a:t>
              </a:r>
              <a:r>
                <a:rPr lang="en-US" altLang="ko-KR" sz="24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/>
                  <a:ea typeface="HY견고딕"/>
                </a:rPr>
                <a:t>-based control</a:t>
              </a:r>
              <a:endParaRPr lang="ko-KR" altLang="en-US" sz="24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/>
                <a:ea typeface="HY견고딕"/>
              </a:endParaRPr>
            </a:p>
          </p:txBody>
        </p:sp>
        <p:sp>
          <p:nvSpPr>
            <p:cNvPr id="29" name="WordArt 643"/>
            <p:cNvSpPr>
              <a:spLocks noChangeAspect="1" noChangeArrowheads="1" noChangeShapeType="1" noTextEdit="1"/>
            </p:cNvSpPr>
            <p:nvPr/>
          </p:nvSpPr>
          <p:spPr bwMode="auto">
            <a:xfrm>
              <a:off x="3973" y="778"/>
              <a:ext cx="1626" cy="22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ko-KR" sz="24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/>
                  <a:ea typeface="HY견고딕"/>
                </a:rPr>
                <a:t>Emission-based control</a:t>
              </a:r>
              <a:endParaRPr lang="ko-KR" altLang="en-US" sz="2400" b="1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/>
                <a:ea typeface="HY견고딕"/>
              </a:endParaRPr>
            </a:p>
          </p:txBody>
        </p:sp>
        <p:sp>
          <p:nvSpPr>
            <p:cNvPr id="30" name="AutoShape 644"/>
            <p:cNvSpPr>
              <a:spLocks noChangeArrowheads="1"/>
            </p:cNvSpPr>
            <p:nvPr/>
          </p:nvSpPr>
          <p:spPr bwMode="auto">
            <a:xfrm>
              <a:off x="456" y="1151"/>
              <a:ext cx="2160" cy="1653"/>
            </a:xfrm>
            <a:prstGeom prst="roundRect">
              <a:avLst>
                <a:gd name="adj" fmla="val 26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  <p:sp>
          <p:nvSpPr>
            <p:cNvPr id="32" name="AutoShape 645"/>
            <p:cNvSpPr>
              <a:spLocks noChangeArrowheads="1"/>
            </p:cNvSpPr>
            <p:nvPr/>
          </p:nvSpPr>
          <p:spPr bwMode="auto">
            <a:xfrm>
              <a:off x="3671" y="1151"/>
              <a:ext cx="2160" cy="1653"/>
            </a:xfrm>
            <a:prstGeom prst="roundRect">
              <a:avLst>
                <a:gd name="adj" fmla="val 26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pic>
          <p:nvPicPr>
            <p:cNvPr id="36" name="Picture 646" descr="Blue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" y="1289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0066"/>
              </a:outerShdw>
            </a:effectLst>
          </p:spPr>
        </p:pic>
        <p:pic>
          <p:nvPicPr>
            <p:cNvPr id="37" name="Picture 647" descr="Green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37" y="1289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3300"/>
              </a:outerShdw>
            </a:effectLst>
          </p:spPr>
        </p:pic>
        <p:pic>
          <p:nvPicPr>
            <p:cNvPr id="40" name="Picture 650" descr="Blue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" y="1973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0066"/>
              </a:outerShdw>
            </a:effectLst>
          </p:spPr>
        </p:pic>
        <p:pic>
          <p:nvPicPr>
            <p:cNvPr id="41" name="Picture 651" descr="Blue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8" y="2283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0066"/>
              </a:outerShdw>
            </a:effectLst>
          </p:spPr>
        </p:pic>
        <p:pic>
          <p:nvPicPr>
            <p:cNvPr id="43" name="Picture 653" descr="Green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37" y="1666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3300"/>
              </a:outerShdw>
            </a:effectLst>
          </p:spPr>
        </p:pic>
        <p:pic>
          <p:nvPicPr>
            <p:cNvPr id="44" name="Picture 654" descr="Green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37" y="1973"/>
              <a:ext cx="103" cy="102"/>
            </a:xfrm>
            <a:prstGeom prst="rect">
              <a:avLst/>
            </a:prstGeom>
            <a:noFill/>
            <a:effectLst>
              <a:outerShdw dist="35921" dir="2700000" algn="ctr" rotWithShape="0">
                <a:srgbClr val="003300"/>
              </a:outerShdw>
            </a:effectLst>
          </p:spPr>
        </p:pic>
      </p:grpSp>
      <p:sp>
        <p:nvSpPr>
          <p:cNvPr id="60" name="TextBox 59"/>
          <p:cNvSpPr txBox="1"/>
          <p:nvPr/>
        </p:nvSpPr>
        <p:spPr>
          <a:xfrm>
            <a:off x="1016000" y="2317750"/>
            <a:ext cx="2578100" cy="1020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적용방법</a:t>
            </a:r>
            <a:r>
              <a:rPr lang="en-US" altLang="ko-KR" sz="1400" b="1" dirty="0" smtClean="0"/>
              <a:t>:</a:t>
            </a:r>
            <a:r>
              <a:rPr lang="ko-KR" altLang="en-US" sz="1400" b="1" dirty="0" smtClean="0"/>
              <a:t>수계의 특성을 고려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희석률</a:t>
            </a:r>
            <a:r>
              <a:rPr lang="en-US" altLang="ko-KR" sz="1400" b="1" dirty="0" smtClean="0"/>
              <a:t>,</a:t>
            </a:r>
            <a:r>
              <a:rPr lang="ko-KR" altLang="en-US" sz="1400" b="1" dirty="0" err="1" smtClean="0"/>
              <a:t>수생태계상태</a:t>
            </a:r>
            <a:r>
              <a:rPr lang="en-US" altLang="ko-KR" sz="1400" b="1" dirty="0" smtClean="0"/>
              <a:t>) 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최종방류</a:t>
            </a:r>
            <a:r>
              <a:rPr lang="en-US" altLang="ko-KR" sz="1400" b="1" dirty="0" smtClean="0"/>
              <a:t>+</a:t>
            </a:r>
            <a:r>
              <a:rPr lang="ko-KR" altLang="en-US" sz="1400" b="1" dirty="0" smtClean="0"/>
              <a:t>방류하천</a:t>
            </a:r>
            <a:endParaRPr lang="ko-KR" altLang="en-US" sz="1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971550" y="3384550"/>
            <a:ext cx="222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적용국가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미국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영국</a:t>
            </a:r>
            <a:endParaRPr lang="ko-KR" alt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971550" y="3801586"/>
            <a:ext cx="2889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특징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수환경의 민감성과 방류수의 희석배수를 고려하여 해당 수계 보호</a:t>
            </a:r>
            <a:endParaRPr lang="ko-KR" altLang="en-US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638800" y="2362200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적용방법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최종 </a:t>
            </a:r>
            <a:r>
              <a:rPr lang="ko-KR" altLang="en-US" sz="1400" b="1" dirty="0" err="1" smtClean="0"/>
              <a:t>방류수</a:t>
            </a:r>
            <a:r>
              <a:rPr lang="ko-KR" altLang="en-US" sz="1400" b="1" dirty="0" smtClean="0"/>
              <a:t> 규제</a:t>
            </a:r>
            <a:endParaRPr lang="ko-KR" altLang="en-US" sz="1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5594350" y="2943423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적용국가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독일</a:t>
            </a:r>
            <a:r>
              <a:rPr lang="en-US" altLang="ko-KR" sz="1400" b="1" dirty="0" smtClean="0"/>
              <a:t>,</a:t>
            </a:r>
            <a:r>
              <a:rPr lang="ko-KR" altLang="en-US" sz="1400" b="1" dirty="0" smtClean="0"/>
              <a:t> 캐나다 등</a:t>
            </a:r>
            <a:endParaRPr lang="ko-KR" altLang="en-US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638800" y="3384550"/>
            <a:ext cx="28003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특징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방류수의 유해성에 근거한 접근으로 사전주의 원칙</a:t>
            </a:r>
            <a:endParaRPr lang="ko-KR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 bwMode="auto">
          <a:xfrm>
            <a:off x="704850" y="5607050"/>
            <a:ext cx="7689850" cy="844550"/>
          </a:xfrm>
          <a:prstGeom prst="rect">
            <a:avLst/>
          </a:prstGeom>
          <a:gradFill>
            <a:gsLst>
              <a:gs pos="0">
                <a:srgbClr val="3333CC">
                  <a:gamma/>
                  <a:shade val="46275"/>
                  <a:invGamma/>
                </a:srgbClr>
              </a:gs>
              <a:gs pos="50000">
                <a:srgbClr val="3333CC"/>
              </a:gs>
              <a:gs pos="100000">
                <a:srgbClr val="3333CC">
                  <a:gamma/>
                  <a:shade val="46275"/>
                  <a:invGamma/>
                </a:srgbClr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defRPr/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   유럽국가에서는 생태독성 도입을 위해 지속적 모니터링을 수행 중</a:t>
            </a:r>
            <a:endParaRPr lang="en-US" altLang="ko-KR" sz="1600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just">
              <a:lnSpc>
                <a:spcPct val="150000"/>
              </a:lnSpc>
              <a:defRPr/>
            </a:pP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     일본도 개별 화학물질관리에서 생태독성으로 전환 준비 중 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입법화 </a:t>
            </a:r>
            <a:r>
              <a:rPr lang="ko-KR" altLang="en-US" sz="16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준비중</a:t>
            </a:r>
            <a:r>
              <a:rPr lang="en-US" altLang="ko-KR" sz="16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ko-KR" sz="16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국가별 생태독성 관리제도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7" name="Group 406"/>
          <p:cNvGrpSpPr>
            <a:grpSpLocks/>
          </p:cNvGrpSpPr>
          <p:nvPr/>
        </p:nvGrpSpPr>
        <p:grpSpPr bwMode="auto">
          <a:xfrm>
            <a:off x="742431" y="1821893"/>
            <a:ext cx="7620786" cy="436931"/>
            <a:chOff x="276" y="1468"/>
            <a:chExt cx="5001" cy="547"/>
          </a:xfr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21" name="AutoShape 409"/>
            <p:cNvSpPr>
              <a:spLocks noChangeArrowheads="1"/>
            </p:cNvSpPr>
            <p:nvPr/>
          </p:nvSpPr>
          <p:spPr bwMode="auto">
            <a:xfrm>
              <a:off x="1501" y="1468"/>
              <a:ext cx="3776" cy="54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9900">
                    <a:alpha val="74000"/>
                  </a:srgbClr>
                </a:gs>
                <a:gs pos="100000">
                  <a:srgbClr val="CCFFFF">
                    <a:alpha val="37000"/>
                  </a:srgbClr>
                </a:gs>
              </a:gsLst>
              <a:lin ang="13500000" scaled="1"/>
            </a:gradFill>
            <a:ln w="38100" algn="ctr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ko-KR" altLang="en-US" dirty="0" err="1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배출시설별로</a:t>
              </a:r>
              <a:r>
                <a:rPr lang="ko-KR" altLang="en-US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 합격</a:t>
              </a:r>
              <a:r>
                <a:rPr lang="en-US" altLang="ko-KR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/</a:t>
              </a:r>
              <a:r>
                <a:rPr lang="ko-KR" altLang="en-US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불합격의 승인평가</a:t>
              </a:r>
              <a:endParaRPr lang="ko-KR" altLang="en-US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27" name="AutoShape 415"/>
            <p:cNvSpPr>
              <a:spLocks noChangeArrowheads="1"/>
            </p:cNvSpPr>
            <p:nvPr/>
          </p:nvSpPr>
          <p:spPr bwMode="auto">
            <a:xfrm>
              <a:off x="276" y="1471"/>
              <a:ext cx="952" cy="54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9900">
                    <a:alpha val="74000"/>
                  </a:srgbClr>
                </a:gs>
                <a:gs pos="100000">
                  <a:srgbClr val="CCFFFF">
                    <a:alpha val="37000"/>
                  </a:srgbClr>
                </a:gs>
              </a:gsLst>
              <a:lin ang="13500000" scaled="1"/>
            </a:gradFill>
            <a:ln w="38100" algn="ctr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pPr algn="ctr"/>
              <a:r>
                <a:rPr lang="ko-KR" altLang="en-US" smtClean="0">
                  <a:solidFill>
                    <a:schemeClr val="tx1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미국</a:t>
              </a:r>
              <a:endParaRPr lang="ko-KR" altLang="en-US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52" name="AutoShape 431"/>
          <p:cNvSpPr>
            <a:spLocks noChangeAspect="1" noChangeArrowheads="1"/>
          </p:cNvSpPr>
          <p:nvPr/>
        </p:nvSpPr>
        <p:spPr bwMode="auto">
          <a:xfrm>
            <a:off x="704850" y="1295401"/>
            <a:ext cx="7734300" cy="462689"/>
          </a:xfrm>
          <a:prstGeom prst="roundRect">
            <a:avLst>
              <a:gd name="adj" fmla="val 12069"/>
            </a:avLst>
          </a:prstGeom>
          <a:gradFill rotWithShape="1">
            <a:gsLst>
              <a:gs pos="0">
                <a:srgbClr val="3333CC"/>
              </a:gs>
              <a:gs pos="100000">
                <a:srgbClr val="6969D9">
                  <a:alpha val="50000"/>
                </a:srgbClr>
              </a:gs>
            </a:gsLst>
            <a:lin ang="0" scaled="1"/>
          </a:gradFill>
          <a:ln w="4445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53" name="AutoShape 415"/>
          <p:cNvSpPr>
            <a:spLocks noChangeArrowheads="1"/>
          </p:cNvSpPr>
          <p:nvPr/>
        </p:nvSpPr>
        <p:spPr bwMode="auto">
          <a:xfrm>
            <a:off x="742430" y="3401451"/>
            <a:ext cx="1450707" cy="4720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캐나다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7" name="AutoShape 409"/>
          <p:cNvSpPr>
            <a:spLocks noChangeArrowheads="1"/>
          </p:cNvSpPr>
          <p:nvPr/>
        </p:nvSpPr>
        <p:spPr bwMode="auto">
          <a:xfrm>
            <a:off x="2609330" y="3430996"/>
            <a:ext cx="5754067" cy="442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제지 및 펄프 제조시설에만 해당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9" name="AutoShape 415"/>
          <p:cNvSpPr>
            <a:spLocks noChangeArrowheads="1"/>
          </p:cNvSpPr>
          <p:nvPr/>
        </p:nvSpPr>
        <p:spPr bwMode="auto">
          <a:xfrm>
            <a:off x="742430" y="3962400"/>
            <a:ext cx="145070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프랑스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2" name="AutoShape 409"/>
          <p:cNvSpPr>
            <a:spLocks noChangeArrowheads="1"/>
          </p:cNvSpPr>
          <p:nvPr/>
        </p:nvSpPr>
        <p:spPr bwMode="auto">
          <a:xfrm>
            <a:off x="2609330" y="3962400"/>
            <a:ext cx="575406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err="1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배출시설별로</a:t>
            </a:r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 독성에 따라 과세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4" name="AutoShape 415"/>
          <p:cNvSpPr>
            <a:spLocks noChangeArrowheads="1"/>
          </p:cNvSpPr>
          <p:nvPr/>
        </p:nvSpPr>
        <p:spPr bwMode="auto">
          <a:xfrm>
            <a:off x="742430" y="4495801"/>
            <a:ext cx="145070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스웨덴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7" name="AutoShape 409"/>
          <p:cNvSpPr>
            <a:spLocks noChangeArrowheads="1"/>
          </p:cNvSpPr>
          <p:nvPr/>
        </p:nvSpPr>
        <p:spPr bwMode="auto">
          <a:xfrm>
            <a:off x="2609330" y="4484391"/>
            <a:ext cx="575406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농약공장이나 화학업종만 해당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69" name="AutoShape 415"/>
          <p:cNvSpPr>
            <a:spLocks noChangeArrowheads="1"/>
          </p:cNvSpPr>
          <p:nvPr/>
        </p:nvSpPr>
        <p:spPr bwMode="auto">
          <a:xfrm>
            <a:off x="793750" y="5029199"/>
            <a:ext cx="145070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일본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2" name="AutoShape 409"/>
          <p:cNvSpPr>
            <a:spLocks noChangeArrowheads="1"/>
          </p:cNvSpPr>
          <p:nvPr/>
        </p:nvSpPr>
        <p:spPr bwMode="auto">
          <a:xfrm>
            <a:off x="2589313" y="5029200"/>
            <a:ext cx="575406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제지 및 펄프제조시설</a:t>
            </a:r>
            <a:r>
              <a:rPr lang="en-US" altLang="ko-KR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자발적 모니터링</a:t>
            </a:r>
            <a:r>
              <a:rPr lang="en-US" altLang="ko-KR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3" name="AutoShape 409"/>
          <p:cNvSpPr>
            <a:spLocks noChangeArrowheads="1"/>
          </p:cNvSpPr>
          <p:nvPr/>
        </p:nvSpPr>
        <p:spPr bwMode="auto">
          <a:xfrm>
            <a:off x="2609330" y="2895600"/>
            <a:ext cx="575406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모니터링 중심이고 제도 도입 중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4" name="AutoShape 409"/>
          <p:cNvSpPr>
            <a:spLocks noChangeArrowheads="1"/>
          </p:cNvSpPr>
          <p:nvPr/>
        </p:nvSpPr>
        <p:spPr bwMode="auto">
          <a:xfrm>
            <a:off x="2609330" y="2362200"/>
            <a:ext cx="5754067" cy="4445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r>
              <a:rPr lang="ko-KR" altLang="en-US" dirty="0" err="1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배출시설별로</a:t>
            </a:r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 독성에 따라 과세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5" name="AutoShape 415"/>
          <p:cNvSpPr>
            <a:spLocks noChangeArrowheads="1"/>
          </p:cNvSpPr>
          <p:nvPr/>
        </p:nvSpPr>
        <p:spPr bwMode="auto">
          <a:xfrm>
            <a:off x="742430" y="2362200"/>
            <a:ext cx="1450707" cy="46206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독일</a:t>
            </a:r>
            <a:endParaRPr lang="ko-KR" altLang="en-US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6" name="AutoShape 415"/>
          <p:cNvSpPr>
            <a:spLocks noChangeArrowheads="1"/>
          </p:cNvSpPr>
          <p:nvPr/>
        </p:nvSpPr>
        <p:spPr bwMode="auto">
          <a:xfrm>
            <a:off x="742430" y="2895600"/>
            <a:ext cx="1450707" cy="4445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9900">
                  <a:alpha val="74000"/>
                </a:srgbClr>
              </a:gs>
              <a:gs pos="100000">
                <a:srgbClr val="CCFFFF">
                  <a:alpha val="37000"/>
                </a:srgbClr>
              </a:gs>
            </a:gsLst>
            <a:lin ang="13500000" scaled="1"/>
            <a:tileRect/>
          </a:gradFill>
          <a:ln w="38100" algn="ctr">
            <a:noFill/>
            <a:round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pPr algn="ctr"/>
            <a:r>
              <a:rPr lang="ko-KR" altLang="en-US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rPr>
              <a:t>영국</a:t>
            </a:r>
            <a:endParaRPr lang="ko-KR" altLang="en-US" dirty="0">
              <a:solidFill>
                <a:schemeClr val="tx2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82650" y="1295400"/>
            <a:ext cx="124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국 가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71750" y="1295400"/>
            <a:ext cx="564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관 리 기 준</a:t>
            </a:r>
            <a:endParaRPr lang="ko-KR" altLang="en-US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9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0982" y="5742581"/>
            <a:ext cx="188368" cy="175619"/>
          </a:xfrm>
          <a:prstGeom prst="rect">
            <a:avLst/>
          </a:prstGeom>
          <a:noFill/>
        </p:spPr>
      </p:pic>
      <p:pic>
        <p:nvPicPr>
          <p:cNvPr id="80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6098181"/>
            <a:ext cx="188368" cy="175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en-US" altLang="ko-KR" sz="2400" spc="-11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WET(Whole Effluent Testing)</a:t>
              </a:r>
              <a:r>
                <a:rPr lang="ko-KR" altLang="en-US" sz="2400" spc="-11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평가대상</a:t>
              </a:r>
              <a:endParaRPr lang="en-US" altLang="ko-KR" sz="2400" spc="-110" dirty="0" smtClean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38" name="AutoShape 3"/>
          <p:cNvSpPr>
            <a:spLocks noChangeArrowheads="1"/>
          </p:cNvSpPr>
          <p:nvPr/>
        </p:nvSpPr>
        <p:spPr bwMode="gray">
          <a:xfrm>
            <a:off x="2821091" y="3643312"/>
            <a:ext cx="506309" cy="576263"/>
          </a:xfrm>
          <a:prstGeom prst="chevron">
            <a:avLst>
              <a:gd name="adj" fmla="val 52514"/>
            </a:avLst>
          </a:prstGeom>
          <a:solidFill>
            <a:srgbClr val="FF3399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" name="AutoShape 4"/>
          <p:cNvSpPr>
            <a:spLocks noChangeArrowheads="1"/>
          </p:cNvSpPr>
          <p:nvPr/>
        </p:nvSpPr>
        <p:spPr bwMode="gray">
          <a:xfrm>
            <a:off x="5799241" y="3643312"/>
            <a:ext cx="506309" cy="576263"/>
          </a:xfrm>
          <a:prstGeom prst="chevron">
            <a:avLst>
              <a:gd name="adj" fmla="val 52514"/>
            </a:avLst>
          </a:prstGeom>
          <a:solidFill>
            <a:srgbClr val="0099CC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481016" y="5246687"/>
            <a:ext cx="2063447" cy="404813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rgbClr val="777777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1600" smtClean="0">
                <a:solidFill>
                  <a:srgbClr val="5F5F5F"/>
                </a:solidFill>
                <a:latin typeface="HY헤드라인M" pitchFamily="18" charset="-127"/>
                <a:ea typeface="HY헤드라인M" pitchFamily="18" charset="-127"/>
              </a:rPr>
              <a:t>최종처리장으로 방류</a:t>
            </a:r>
            <a:endParaRPr kumimoji="0" lang="en-US" altLang="ko-KR" sz="1600" dirty="0">
              <a:solidFill>
                <a:srgbClr val="5F5F5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AutoShape 6"/>
          <p:cNvSpPr>
            <a:spLocks noChangeArrowheads="1"/>
          </p:cNvSpPr>
          <p:nvPr/>
        </p:nvSpPr>
        <p:spPr bwMode="auto">
          <a:xfrm>
            <a:off x="3416298" y="5246687"/>
            <a:ext cx="2063447" cy="404813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1600" dirty="0" smtClean="0">
                <a:solidFill>
                  <a:srgbClr val="5F5F5F"/>
                </a:solidFill>
                <a:latin typeface="HY헤드라인M" pitchFamily="18" charset="-127"/>
                <a:ea typeface="HY헤드라인M" pitchFamily="18" charset="-127"/>
              </a:rPr>
              <a:t>하천으로 직접방류</a:t>
            </a:r>
            <a:endParaRPr kumimoji="0" lang="en-US" altLang="ko-KR" sz="1600" dirty="0">
              <a:solidFill>
                <a:srgbClr val="5F5F5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6380162" y="5246687"/>
            <a:ext cx="2063447" cy="404813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latinLnBrk="0" hangingPunct="0"/>
            <a:r>
              <a:rPr lang="ko-KR" altLang="en-US" sz="1600" smtClean="0">
                <a:solidFill>
                  <a:srgbClr val="5F5F5F"/>
                </a:solidFill>
                <a:latin typeface="HY헤드라인M" pitchFamily="18" charset="-127"/>
                <a:ea typeface="HY헤드라인M" pitchFamily="18" charset="-127"/>
              </a:rPr>
              <a:t>수계 평가</a:t>
            </a:r>
            <a:endParaRPr kumimoji="0" lang="en-US" altLang="ko-KR" sz="1600" dirty="0">
              <a:solidFill>
                <a:srgbClr val="5F5F5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7" name="Group 8"/>
          <p:cNvGrpSpPr>
            <a:grpSpLocks/>
          </p:cNvGrpSpPr>
          <p:nvPr/>
        </p:nvGrpSpPr>
        <p:grpSpPr bwMode="auto">
          <a:xfrm>
            <a:off x="438150" y="2868612"/>
            <a:ext cx="2166938" cy="2160588"/>
            <a:chOff x="480" y="1536"/>
            <a:chExt cx="1361" cy="1361"/>
          </a:xfrm>
        </p:grpSpPr>
        <p:sp>
          <p:nvSpPr>
            <p:cNvPr id="48" name="Oval 9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9" name="Oval 10"/>
            <p:cNvSpPr>
              <a:spLocks noChangeArrowheads="1"/>
            </p:cNvSpPr>
            <p:nvPr/>
          </p:nvSpPr>
          <p:spPr bwMode="gray">
            <a:xfrm>
              <a:off x="480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0" name="Oval 11"/>
            <p:cNvSpPr>
              <a:spLocks noChangeArrowheads="1"/>
            </p:cNvSpPr>
            <p:nvPr/>
          </p:nvSpPr>
          <p:spPr bwMode="gray">
            <a:xfrm>
              <a:off x="565" y="1614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1" name="Oval 12"/>
            <p:cNvSpPr>
              <a:spLocks noChangeArrowheads="1"/>
            </p:cNvSpPr>
            <p:nvPr/>
          </p:nvSpPr>
          <p:spPr bwMode="gray">
            <a:xfrm>
              <a:off x="576" y="1632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6" name="Oval 13"/>
            <p:cNvSpPr>
              <a:spLocks noChangeArrowheads="1"/>
            </p:cNvSpPr>
            <p:nvPr/>
          </p:nvSpPr>
          <p:spPr bwMode="gray">
            <a:xfrm>
              <a:off x="624" y="1673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67" name="Group 14"/>
            <p:cNvGrpSpPr>
              <a:grpSpLocks/>
            </p:cNvGrpSpPr>
            <p:nvPr/>
          </p:nvGrpSpPr>
          <p:grpSpPr bwMode="auto">
            <a:xfrm>
              <a:off x="641" y="1685"/>
              <a:ext cx="1031" cy="1031"/>
              <a:chOff x="4166" y="1706"/>
              <a:chExt cx="1252" cy="1252"/>
            </a:xfrm>
          </p:grpSpPr>
          <p:sp>
            <p:nvSpPr>
              <p:cNvPr id="69" name="Oval 1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70" name="Oval 1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71" name="Oval 1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72" name="Oval 1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68" name="Text Box 19"/>
            <p:cNvSpPr txBox="1">
              <a:spLocks noChangeArrowheads="1"/>
            </p:cNvSpPr>
            <p:nvPr/>
          </p:nvSpPr>
          <p:spPr bwMode="gray">
            <a:xfrm>
              <a:off x="883" y="2066"/>
              <a:ext cx="551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lang="ko-KR" altLang="en-US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산업체</a:t>
              </a:r>
              <a:endParaRPr kumimoji="0" lang="en-US" altLang="ko-K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73" name="Group 20"/>
          <p:cNvGrpSpPr>
            <a:grpSpLocks/>
          </p:cNvGrpSpPr>
          <p:nvPr/>
        </p:nvGrpSpPr>
        <p:grpSpPr bwMode="auto">
          <a:xfrm>
            <a:off x="3382962" y="2868612"/>
            <a:ext cx="2166938" cy="2160588"/>
            <a:chOff x="2208" y="1536"/>
            <a:chExt cx="1361" cy="1361"/>
          </a:xfrm>
        </p:grpSpPr>
        <p:sp>
          <p:nvSpPr>
            <p:cNvPr id="74" name="Oval 21"/>
            <p:cNvSpPr>
              <a:spLocks noChangeArrowheads="1"/>
            </p:cNvSpPr>
            <p:nvPr/>
          </p:nvSpPr>
          <p:spPr bwMode="gray">
            <a:xfrm>
              <a:off x="2208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3399">
                    <a:gamma/>
                    <a:tint val="0"/>
                    <a:invGamma/>
                  </a:srgbClr>
                </a:gs>
                <a:gs pos="50000">
                  <a:srgbClr val="FF3399"/>
                </a:gs>
                <a:gs pos="100000">
                  <a:srgbClr val="FF3399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5" name="Oval 22"/>
            <p:cNvSpPr>
              <a:spLocks noChangeArrowheads="1"/>
            </p:cNvSpPr>
            <p:nvPr/>
          </p:nvSpPr>
          <p:spPr bwMode="gray">
            <a:xfrm>
              <a:off x="2208" y="1536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FF3399">
                    <a:alpha val="32001"/>
                  </a:srgbClr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6" name="Oval 23"/>
            <p:cNvSpPr>
              <a:spLocks noChangeArrowheads="1"/>
            </p:cNvSpPr>
            <p:nvPr/>
          </p:nvSpPr>
          <p:spPr bwMode="gray">
            <a:xfrm>
              <a:off x="2297" y="1625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shade val="54118"/>
                    <a:invGamma/>
                  </a:srgbClr>
                </a:gs>
                <a:gs pos="50000">
                  <a:srgbClr val="FF6699"/>
                </a:gs>
                <a:gs pos="100000">
                  <a:srgbClr val="FF6699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7" name="Oval 24"/>
            <p:cNvSpPr>
              <a:spLocks noChangeArrowheads="1"/>
            </p:cNvSpPr>
            <p:nvPr/>
          </p:nvSpPr>
          <p:spPr bwMode="gray">
            <a:xfrm>
              <a:off x="2304" y="1623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FF3399">
                    <a:gamma/>
                    <a:shade val="63529"/>
                    <a:invGamma/>
                  </a:srgbClr>
                </a:gs>
                <a:gs pos="100000">
                  <a:srgbClr val="FF3399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8" name="Oval 25"/>
            <p:cNvSpPr>
              <a:spLocks noChangeArrowheads="1"/>
            </p:cNvSpPr>
            <p:nvPr/>
          </p:nvSpPr>
          <p:spPr bwMode="gray">
            <a:xfrm>
              <a:off x="2356" y="1684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79" name="Group 26"/>
            <p:cNvGrpSpPr>
              <a:grpSpLocks/>
            </p:cNvGrpSpPr>
            <p:nvPr/>
          </p:nvGrpSpPr>
          <p:grpSpPr bwMode="auto">
            <a:xfrm>
              <a:off x="2373" y="1696"/>
              <a:ext cx="1031" cy="1031"/>
              <a:chOff x="4166" y="1706"/>
              <a:chExt cx="1252" cy="1252"/>
            </a:xfrm>
          </p:grpSpPr>
          <p:sp>
            <p:nvSpPr>
              <p:cNvPr id="81" name="Oval 27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82" name="Oval 28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83" name="Oval 29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84" name="Oval 30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0" name="Text Box 31"/>
            <p:cNvSpPr txBox="1">
              <a:spLocks noChangeArrowheads="1"/>
            </p:cNvSpPr>
            <p:nvPr/>
          </p:nvSpPr>
          <p:spPr bwMode="gray">
            <a:xfrm>
              <a:off x="2337" y="1936"/>
              <a:ext cx="1115" cy="5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 spc="-1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하수종말처리장 </a:t>
              </a:r>
              <a:endParaRPr kumimoji="0" lang="en-US" altLang="ko-KR" spc="-1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  <a:p>
              <a:pPr algn="ctr" eaLnBrk="0" latinLnBrk="0" hangingPunct="0">
                <a:lnSpc>
                  <a:spcPct val="150000"/>
                </a:lnSpc>
              </a:pPr>
              <a:r>
                <a:rPr kumimoji="0" lang="ko-KR" altLang="en-US" spc="-1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폐수종말처리장</a:t>
              </a:r>
              <a:endParaRPr kumimoji="0" lang="en-US" altLang="ko-KR" spc="-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85" name="Group 32"/>
          <p:cNvGrpSpPr>
            <a:grpSpLocks/>
          </p:cNvGrpSpPr>
          <p:nvPr/>
        </p:nvGrpSpPr>
        <p:grpSpPr bwMode="auto">
          <a:xfrm>
            <a:off x="6316663" y="2851150"/>
            <a:ext cx="2166937" cy="2160587"/>
            <a:chOff x="3923" y="1525"/>
            <a:chExt cx="1361" cy="1361"/>
          </a:xfrm>
        </p:grpSpPr>
        <p:sp>
          <p:nvSpPr>
            <p:cNvPr id="86" name="Oval 33"/>
            <p:cNvSpPr>
              <a:spLocks noChangeArrowheads="1"/>
            </p:cNvSpPr>
            <p:nvPr/>
          </p:nvSpPr>
          <p:spPr bwMode="gray">
            <a:xfrm>
              <a:off x="3923" y="1525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tint val="0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tint val="0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7" name="Oval 34"/>
            <p:cNvSpPr>
              <a:spLocks noChangeArrowheads="1"/>
            </p:cNvSpPr>
            <p:nvPr/>
          </p:nvSpPr>
          <p:spPr bwMode="gray">
            <a:xfrm>
              <a:off x="3923" y="1525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alpha val="32001"/>
                  </a:srgbClr>
                </a:gs>
                <a:gs pos="100000">
                  <a:srgbClr val="0099CC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8" name="Oval 35"/>
            <p:cNvSpPr>
              <a:spLocks noChangeArrowheads="1"/>
            </p:cNvSpPr>
            <p:nvPr/>
          </p:nvSpPr>
          <p:spPr bwMode="gray">
            <a:xfrm>
              <a:off x="4012" y="1614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54118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9" name="Oval 36"/>
            <p:cNvSpPr>
              <a:spLocks noChangeArrowheads="1"/>
            </p:cNvSpPr>
            <p:nvPr/>
          </p:nvSpPr>
          <p:spPr bwMode="gray">
            <a:xfrm>
              <a:off x="4013" y="1616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63529"/>
                    <a:invGamma/>
                  </a:srgbClr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90" name="Oval 37"/>
            <p:cNvSpPr>
              <a:spLocks noChangeArrowheads="1"/>
            </p:cNvSpPr>
            <p:nvPr/>
          </p:nvSpPr>
          <p:spPr bwMode="gray">
            <a:xfrm>
              <a:off x="4076" y="1673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grpSp>
          <p:nvGrpSpPr>
            <p:cNvPr id="91" name="Group 38"/>
            <p:cNvGrpSpPr>
              <a:grpSpLocks/>
            </p:cNvGrpSpPr>
            <p:nvPr/>
          </p:nvGrpSpPr>
          <p:grpSpPr bwMode="auto">
            <a:xfrm>
              <a:off x="4095" y="1685"/>
              <a:ext cx="1031" cy="1031"/>
              <a:chOff x="4166" y="1706"/>
              <a:chExt cx="1252" cy="1252"/>
            </a:xfrm>
          </p:grpSpPr>
          <p:sp>
            <p:nvSpPr>
              <p:cNvPr id="93" name="Oval 3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94" name="Oval 4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95" name="Oval 4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  <p:sp>
            <p:nvSpPr>
              <p:cNvPr id="96" name="Oval 4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92" name="Text Box 43"/>
            <p:cNvSpPr txBox="1">
              <a:spLocks noChangeArrowheads="1"/>
            </p:cNvSpPr>
            <p:nvPr/>
          </p:nvSpPr>
          <p:spPr bwMode="gray">
            <a:xfrm>
              <a:off x="4267" y="2066"/>
              <a:ext cx="696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latinLnBrk="0" hangingPunct="0"/>
              <a:r>
                <a:rPr kumimoji="0" lang="ko-KR" altLang="en-US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방류하천</a:t>
              </a:r>
              <a:endParaRPr kumimoji="0" lang="en-US" altLang="ko-K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97" name="직사각형 96"/>
          <p:cNvSpPr/>
          <p:nvPr/>
        </p:nvSpPr>
        <p:spPr bwMode="auto">
          <a:xfrm>
            <a:off x="2616200" y="3824287"/>
            <a:ext cx="488950" cy="222250"/>
          </a:xfrm>
          <a:prstGeom prst="rect">
            <a:avLst/>
          </a:prstGeom>
          <a:solidFill>
            <a:srgbClr val="FF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8" name="직사각형 97"/>
          <p:cNvSpPr/>
          <p:nvPr/>
        </p:nvSpPr>
        <p:spPr bwMode="auto">
          <a:xfrm>
            <a:off x="5594350" y="3824287"/>
            <a:ext cx="488950" cy="222250"/>
          </a:xfrm>
          <a:prstGeom prst="rect">
            <a:avLst/>
          </a:prstGeom>
          <a:solidFill>
            <a:srgbClr val="0099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" name="AutoShape 118"/>
          <p:cNvSpPr>
            <a:spLocks noChangeArrowheads="1"/>
          </p:cNvSpPr>
          <p:nvPr/>
        </p:nvSpPr>
        <p:spPr bwMode="auto">
          <a:xfrm rot="10800000" flipV="1">
            <a:off x="1860550" y="1562100"/>
            <a:ext cx="1511299" cy="614106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B9D69C"/>
              </a:gs>
              <a:gs pos="100000">
                <a:srgbClr val="B9D69C">
                  <a:gamma/>
                  <a:tint val="39216"/>
                  <a:invGamma/>
                </a:srgbClr>
              </a:gs>
            </a:gsLst>
            <a:lin ang="0" scaled="1"/>
          </a:gradFill>
          <a:ln w="3175">
            <a:noFill/>
            <a:round/>
            <a:headEnd/>
            <a:tailEnd/>
          </a:ln>
          <a:effectLst>
            <a:prstShdw prst="shdw18" dist="17961" dir="13500000">
              <a:srgbClr val="B9D69C">
                <a:gamma/>
                <a:shade val="60000"/>
                <a:invGamma/>
              </a:srgbClr>
            </a:prstShdw>
          </a:effectLst>
        </p:spPr>
        <p:txBody>
          <a:bodyPr vert="horz" wrap="square" lIns="0" tIns="0" rIns="0" bIns="0" anchor="ctr">
            <a:spAutoFit/>
          </a:bodyPr>
          <a:lstStyle/>
          <a:p>
            <a:pPr algn="ctr"/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모니터링위치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최종방류구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3" name="AutoShape 46"/>
          <p:cNvSpPr>
            <a:spLocks noChangeArrowheads="1"/>
          </p:cNvSpPr>
          <p:nvPr/>
        </p:nvSpPr>
        <p:spPr bwMode="auto">
          <a:xfrm rot="5400000">
            <a:off x="2020093" y="2780508"/>
            <a:ext cx="1244600" cy="230187"/>
          </a:xfrm>
          <a:custGeom>
            <a:avLst/>
            <a:gdLst>
              <a:gd name="G0" fmla="+- 18863 0 0"/>
              <a:gd name="G1" fmla="+- 4121 0 0"/>
              <a:gd name="G2" fmla="+- 21600 0 4121"/>
              <a:gd name="G3" fmla="+- 10800 0 4121"/>
              <a:gd name="G4" fmla="+- 21600 0 18863"/>
              <a:gd name="G5" fmla="*/ G4 G3 10800"/>
              <a:gd name="G6" fmla="+- 21600 0 G5"/>
              <a:gd name="T0" fmla="*/ 18863 w 21600"/>
              <a:gd name="T1" fmla="*/ 0 h 21600"/>
              <a:gd name="T2" fmla="*/ 0 w 21600"/>
              <a:gd name="T3" fmla="*/ 10800 h 21600"/>
              <a:gd name="T4" fmla="*/ 1886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863" y="0"/>
                </a:moveTo>
                <a:lnTo>
                  <a:pt x="18863" y="4121"/>
                </a:lnTo>
                <a:lnTo>
                  <a:pt x="3375" y="4121"/>
                </a:lnTo>
                <a:lnTo>
                  <a:pt x="3375" y="17479"/>
                </a:lnTo>
                <a:lnTo>
                  <a:pt x="18863" y="17479"/>
                </a:lnTo>
                <a:lnTo>
                  <a:pt x="1886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121"/>
                </a:moveTo>
                <a:lnTo>
                  <a:pt x="1350" y="17479"/>
                </a:lnTo>
                <a:lnTo>
                  <a:pt x="2700" y="17479"/>
                </a:lnTo>
                <a:lnTo>
                  <a:pt x="2700" y="4121"/>
                </a:lnTo>
                <a:close/>
              </a:path>
              <a:path w="21600" h="21600">
                <a:moveTo>
                  <a:pt x="0" y="4121"/>
                </a:moveTo>
                <a:lnTo>
                  <a:pt x="0" y="17479"/>
                </a:lnTo>
                <a:lnTo>
                  <a:pt x="675" y="17479"/>
                </a:lnTo>
                <a:lnTo>
                  <a:pt x="675" y="4121"/>
                </a:lnTo>
                <a:close/>
              </a:path>
            </a:pathLst>
          </a:custGeom>
          <a:gradFill rotWithShape="0">
            <a:gsLst>
              <a:gs pos="0">
                <a:srgbClr val="CCFF66"/>
              </a:gs>
              <a:gs pos="100000">
                <a:srgbClr val="CCFF66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ko-KR" altLang="en-US"/>
          </a:p>
        </p:txBody>
      </p:sp>
      <p:sp>
        <p:nvSpPr>
          <p:cNvPr id="104" name="AutoShape 46"/>
          <p:cNvSpPr>
            <a:spLocks noChangeArrowheads="1"/>
          </p:cNvSpPr>
          <p:nvPr/>
        </p:nvSpPr>
        <p:spPr bwMode="auto">
          <a:xfrm rot="5400000">
            <a:off x="4990306" y="2780508"/>
            <a:ext cx="1244600" cy="230187"/>
          </a:xfrm>
          <a:custGeom>
            <a:avLst/>
            <a:gdLst>
              <a:gd name="G0" fmla="+- 18863 0 0"/>
              <a:gd name="G1" fmla="+- 4121 0 0"/>
              <a:gd name="G2" fmla="+- 21600 0 4121"/>
              <a:gd name="G3" fmla="+- 10800 0 4121"/>
              <a:gd name="G4" fmla="+- 21600 0 18863"/>
              <a:gd name="G5" fmla="*/ G4 G3 10800"/>
              <a:gd name="G6" fmla="+- 21600 0 G5"/>
              <a:gd name="T0" fmla="*/ 18863 w 21600"/>
              <a:gd name="T1" fmla="*/ 0 h 21600"/>
              <a:gd name="T2" fmla="*/ 0 w 21600"/>
              <a:gd name="T3" fmla="*/ 10800 h 21600"/>
              <a:gd name="T4" fmla="*/ 1886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863" y="0"/>
                </a:moveTo>
                <a:lnTo>
                  <a:pt x="18863" y="4121"/>
                </a:lnTo>
                <a:lnTo>
                  <a:pt x="3375" y="4121"/>
                </a:lnTo>
                <a:lnTo>
                  <a:pt x="3375" y="17479"/>
                </a:lnTo>
                <a:lnTo>
                  <a:pt x="18863" y="17479"/>
                </a:lnTo>
                <a:lnTo>
                  <a:pt x="1886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121"/>
                </a:moveTo>
                <a:lnTo>
                  <a:pt x="1350" y="17479"/>
                </a:lnTo>
                <a:lnTo>
                  <a:pt x="2700" y="17479"/>
                </a:lnTo>
                <a:lnTo>
                  <a:pt x="2700" y="4121"/>
                </a:lnTo>
                <a:close/>
              </a:path>
              <a:path w="21600" h="21600">
                <a:moveTo>
                  <a:pt x="0" y="4121"/>
                </a:moveTo>
                <a:lnTo>
                  <a:pt x="0" y="17479"/>
                </a:lnTo>
                <a:lnTo>
                  <a:pt x="675" y="17479"/>
                </a:lnTo>
                <a:lnTo>
                  <a:pt x="675" y="4121"/>
                </a:lnTo>
                <a:close/>
              </a:path>
            </a:pathLst>
          </a:custGeom>
          <a:gradFill rotWithShape="0">
            <a:gsLst>
              <a:gs pos="0">
                <a:srgbClr val="CCFF66"/>
              </a:gs>
              <a:gs pos="100000">
                <a:srgbClr val="CCFF66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ko-KR" altLang="en-US"/>
          </a:p>
        </p:txBody>
      </p:sp>
      <p:sp>
        <p:nvSpPr>
          <p:cNvPr id="106" name="AutoShape 118"/>
          <p:cNvSpPr>
            <a:spLocks noChangeArrowheads="1"/>
          </p:cNvSpPr>
          <p:nvPr/>
        </p:nvSpPr>
        <p:spPr bwMode="auto">
          <a:xfrm rot="10800000" flipV="1">
            <a:off x="7061200" y="1562100"/>
            <a:ext cx="1555750" cy="605909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B9D69C"/>
              </a:gs>
              <a:gs pos="100000">
                <a:srgbClr val="B9D69C">
                  <a:gamma/>
                  <a:tint val="39216"/>
                  <a:invGamma/>
                </a:srgbClr>
              </a:gs>
            </a:gsLst>
            <a:lin ang="0" scaled="1"/>
          </a:gradFill>
          <a:ln w="3175">
            <a:noFill/>
            <a:round/>
            <a:headEnd/>
            <a:tailEnd/>
          </a:ln>
          <a:effectLst>
            <a:prstShdw prst="shdw18" dist="17961" dir="13500000">
              <a:srgbClr val="B9D69C">
                <a:gamma/>
                <a:shade val="60000"/>
                <a:invGamma/>
              </a:srgbClr>
            </a:prstShdw>
          </a:effectLst>
        </p:spPr>
        <p:txBody>
          <a:bodyPr vert="horz" wrap="square" lIns="0" tIns="0" rIns="0" bIns="0" anchor="ctr">
            <a:spAutoFit/>
          </a:bodyPr>
          <a:lstStyle/>
          <a:p>
            <a:pPr algn="ctr"/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모니터링위치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처리수유입부근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7" name="AutoShape 118"/>
          <p:cNvSpPr>
            <a:spLocks noChangeArrowheads="1"/>
          </p:cNvSpPr>
          <p:nvPr/>
        </p:nvSpPr>
        <p:spPr bwMode="auto">
          <a:xfrm rot="10800000" flipV="1">
            <a:off x="4838701" y="1562101"/>
            <a:ext cx="1511299" cy="614106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B9D69C"/>
              </a:gs>
              <a:gs pos="100000">
                <a:srgbClr val="B9D69C">
                  <a:gamma/>
                  <a:tint val="39216"/>
                  <a:invGamma/>
                </a:srgbClr>
              </a:gs>
            </a:gsLst>
            <a:lin ang="0" scaled="1"/>
          </a:gradFill>
          <a:ln w="3175">
            <a:noFill/>
            <a:round/>
            <a:headEnd/>
            <a:tailEnd/>
          </a:ln>
          <a:effectLst>
            <a:prstShdw prst="shdw18" dist="17961" dir="13500000">
              <a:srgbClr val="B9D69C">
                <a:gamma/>
                <a:shade val="60000"/>
                <a:invGamma/>
              </a:srgbClr>
            </a:prstShdw>
          </a:effectLst>
        </p:spPr>
        <p:txBody>
          <a:bodyPr vert="horz" wrap="square" lIns="0" tIns="0" rIns="0" bIns="0" anchor="ctr">
            <a:spAutoFit/>
          </a:bodyPr>
          <a:lstStyle/>
          <a:p>
            <a:pPr algn="ctr"/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모니터링위치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400" dirty="0" err="1" smtClean="0">
                <a:latin typeface="HY헤드라인M" pitchFamily="18" charset="-127"/>
                <a:ea typeface="HY헤드라인M" pitchFamily="18" charset="-127"/>
              </a:rPr>
              <a:t>최종방류구</a:t>
            </a:r>
            <a:endParaRPr lang="ko-KR" altLang="en-US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8" name="AutoShape 46"/>
          <p:cNvSpPr>
            <a:spLocks noChangeArrowheads="1"/>
          </p:cNvSpPr>
          <p:nvPr/>
        </p:nvSpPr>
        <p:spPr bwMode="auto">
          <a:xfrm rot="5400000">
            <a:off x="7212806" y="2824958"/>
            <a:ext cx="1244600" cy="230187"/>
          </a:xfrm>
          <a:custGeom>
            <a:avLst/>
            <a:gdLst>
              <a:gd name="G0" fmla="+- 18863 0 0"/>
              <a:gd name="G1" fmla="+- 4121 0 0"/>
              <a:gd name="G2" fmla="+- 21600 0 4121"/>
              <a:gd name="G3" fmla="+- 10800 0 4121"/>
              <a:gd name="G4" fmla="+- 21600 0 18863"/>
              <a:gd name="G5" fmla="*/ G4 G3 10800"/>
              <a:gd name="G6" fmla="+- 21600 0 G5"/>
              <a:gd name="T0" fmla="*/ 18863 w 21600"/>
              <a:gd name="T1" fmla="*/ 0 h 21600"/>
              <a:gd name="T2" fmla="*/ 0 w 21600"/>
              <a:gd name="T3" fmla="*/ 10800 h 21600"/>
              <a:gd name="T4" fmla="*/ 1886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863" y="0"/>
                </a:moveTo>
                <a:lnTo>
                  <a:pt x="18863" y="4121"/>
                </a:lnTo>
                <a:lnTo>
                  <a:pt x="3375" y="4121"/>
                </a:lnTo>
                <a:lnTo>
                  <a:pt x="3375" y="17479"/>
                </a:lnTo>
                <a:lnTo>
                  <a:pt x="18863" y="17479"/>
                </a:lnTo>
                <a:lnTo>
                  <a:pt x="1886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121"/>
                </a:moveTo>
                <a:lnTo>
                  <a:pt x="1350" y="17479"/>
                </a:lnTo>
                <a:lnTo>
                  <a:pt x="2700" y="17479"/>
                </a:lnTo>
                <a:lnTo>
                  <a:pt x="2700" y="4121"/>
                </a:lnTo>
                <a:close/>
              </a:path>
              <a:path w="21600" h="21600">
                <a:moveTo>
                  <a:pt x="0" y="4121"/>
                </a:moveTo>
                <a:lnTo>
                  <a:pt x="0" y="17479"/>
                </a:lnTo>
                <a:lnTo>
                  <a:pt x="675" y="17479"/>
                </a:lnTo>
                <a:lnTo>
                  <a:pt x="675" y="4121"/>
                </a:lnTo>
                <a:close/>
              </a:path>
            </a:pathLst>
          </a:custGeom>
          <a:gradFill rotWithShape="0">
            <a:gsLst>
              <a:gs pos="0">
                <a:srgbClr val="CCFF66"/>
              </a:gs>
              <a:gs pos="100000">
                <a:srgbClr val="CCFF66">
                  <a:gamma/>
                  <a:shade val="76078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AutoShape 149"/>
          <p:cNvSpPr>
            <a:spLocks noChangeArrowheads="1"/>
          </p:cNvSpPr>
          <p:nvPr/>
        </p:nvSpPr>
        <p:spPr bwMode="auto">
          <a:xfrm>
            <a:off x="901700" y="4559300"/>
            <a:ext cx="7315200" cy="1314450"/>
          </a:xfrm>
          <a:prstGeom prst="homePlate">
            <a:avLst>
              <a:gd name="adj" fmla="val 0"/>
            </a:avLst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5" name="AutoShape 132"/>
          <p:cNvSpPr>
            <a:spLocks noChangeArrowheads="1"/>
          </p:cNvSpPr>
          <p:nvPr/>
        </p:nvSpPr>
        <p:spPr bwMode="auto">
          <a:xfrm rot="5400000">
            <a:off x="3518101" y="-273252"/>
            <a:ext cx="2000251" cy="6648853"/>
          </a:xfrm>
          <a:prstGeom prst="homePlate">
            <a:avLst>
              <a:gd name="adj" fmla="val 40995"/>
            </a:avLst>
          </a:prstGeom>
          <a:gradFill rotWithShape="0">
            <a:gsLst>
              <a:gs pos="0">
                <a:srgbClr val="FFFFFF"/>
              </a:gs>
              <a:gs pos="100000">
                <a:srgbClr val="006600"/>
              </a:gs>
            </a:gsLst>
            <a:lin ang="5400000" scaled="1"/>
          </a:gradFill>
          <a:ln w="9525">
            <a:solidFill>
              <a:srgbClr val="F4F1E7"/>
            </a:solidFill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7" name="AutoShape 149"/>
          <p:cNvSpPr>
            <a:spLocks noChangeArrowheads="1"/>
          </p:cNvSpPr>
          <p:nvPr/>
        </p:nvSpPr>
        <p:spPr bwMode="auto">
          <a:xfrm>
            <a:off x="971550" y="4648200"/>
            <a:ext cx="7156450" cy="1111250"/>
          </a:xfrm>
          <a:prstGeom prst="homePlate">
            <a:avLst>
              <a:gd name="adj" fmla="val 0"/>
            </a:avLst>
          </a:prstGeom>
          <a:gradFill rotWithShape="0">
            <a:gsLst>
              <a:gs pos="0">
                <a:srgbClr val="ECC4D8"/>
              </a:gs>
              <a:gs pos="100000">
                <a:srgbClr val="ECC4D8">
                  <a:gamma/>
                  <a:tint val="1529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prstShdw prst="shdw18" dist="17961" dir="13500000">
              <a:srgbClr val="ECC4D8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원활한 생태독성문제 해결을 위해서는 </a:t>
            </a:r>
            <a:endParaRPr lang="en-US" altLang="ko-KR" sz="2000" dirty="0" smtClean="0"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간접방류에 대한 법적 의무화가 필요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41854" y="2228850"/>
            <a:ext cx="6089650" cy="85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간접방류에 의해 최종처리장에서의 생태독성의 원활한 관리가 현실적으로 어려움 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오염물질 발생지 관리가 안됨</a:t>
            </a:r>
            <a:r>
              <a:rPr lang="en-US" altLang="ko-KR" dirty="0" smtClean="0"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 관련 연구 및 제도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38" name="Group 81"/>
          <p:cNvGrpSpPr>
            <a:grpSpLocks/>
          </p:cNvGrpSpPr>
          <p:nvPr/>
        </p:nvGrpSpPr>
        <p:grpSpPr bwMode="auto">
          <a:xfrm>
            <a:off x="1060450" y="1606550"/>
            <a:ext cx="6993298" cy="4578350"/>
            <a:chOff x="560" y="1440"/>
            <a:chExt cx="3458" cy="1277"/>
          </a:xfrm>
        </p:grpSpPr>
        <p:sp>
          <p:nvSpPr>
            <p:cNvPr id="42" name="AutoShape 83"/>
            <p:cNvSpPr>
              <a:spLocks noChangeArrowheads="1"/>
            </p:cNvSpPr>
            <p:nvPr/>
          </p:nvSpPr>
          <p:spPr bwMode="auto">
            <a:xfrm flipH="1">
              <a:off x="560" y="1440"/>
              <a:ext cx="3458" cy="1277"/>
            </a:xfrm>
            <a:prstGeom prst="homePlate">
              <a:avLst>
                <a:gd name="adj" fmla="val 0"/>
              </a:avLst>
            </a:prstGeom>
            <a:gradFill rotWithShape="0">
              <a:gsLst>
                <a:gs pos="0">
                  <a:srgbClr val="B3E16F"/>
                </a:gs>
                <a:gs pos="100000">
                  <a:srgbClr val="B3E16F">
                    <a:gamma/>
                    <a:tint val="2431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5597" tIns="42798" rIns="85597" bIns="42798" anchor="ctr"/>
            <a:lstStyle/>
            <a:p>
              <a:pPr algn="ctr" defTabSz="855663" eaLnBrk="0" latinLnBrk="0" hangingPunct="0"/>
              <a:endParaRPr kumimoji="0" lang="ko-KR" altLang="ko-KR" sz="1000">
                <a:latin typeface="굴림체" pitchFamily="49" charset="-127"/>
                <a:ea typeface="굴림체" pitchFamily="49" charset="-127"/>
              </a:endParaRPr>
            </a:p>
          </p:txBody>
        </p:sp>
        <p:sp>
          <p:nvSpPr>
            <p:cNvPr id="45" name="AutoShape 84"/>
            <p:cNvSpPr>
              <a:spLocks noChangeArrowheads="1"/>
            </p:cNvSpPr>
            <p:nvPr/>
          </p:nvSpPr>
          <p:spPr bwMode="auto">
            <a:xfrm>
              <a:off x="623" y="1476"/>
              <a:ext cx="3325" cy="585"/>
            </a:xfrm>
            <a:prstGeom prst="roundRect">
              <a:avLst>
                <a:gd name="adj" fmla="val 1648"/>
              </a:avLst>
            </a:prstGeom>
            <a:solidFill>
              <a:srgbClr val="E1F0C4"/>
            </a:solidFill>
            <a:ln w="6350">
              <a:noFill/>
              <a:round/>
              <a:headEnd/>
              <a:tailEnd/>
            </a:ln>
            <a:effectLst>
              <a:prstShdw prst="shdw18" dist="17961" dir="13500000">
                <a:srgbClr val="E1F0C4">
                  <a:gamma/>
                  <a:shade val="60000"/>
                  <a:invGamma/>
                </a:srgbClr>
              </a:prstShdw>
            </a:effec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6" name="AutoShape 85"/>
            <p:cNvSpPr>
              <a:spLocks noChangeArrowheads="1"/>
            </p:cNvSpPr>
            <p:nvPr/>
          </p:nvSpPr>
          <p:spPr bwMode="auto">
            <a:xfrm>
              <a:off x="1019" y="1527"/>
              <a:ext cx="2882" cy="476"/>
            </a:xfrm>
            <a:prstGeom prst="roundRect">
              <a:avLst>
                <a:gd name="adj" fmla="val 444"/>
              </a:avLst>
            </a:prstGeom>
            <a:solidFill>
              <a:schemeClr val="bg1"/>
            </a:solidFill>
            <a:ln w="6350">
              <a:noFill/>
              <a:round/>
              <a:headEnd/>
              <a:tailEnd/>
            </a:ln>
            <a:effectLst>
              <a:prstShdw prst="shdw18" dist="17961" dir="135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수질유해물질 통합독성 관리제도 도입방안 연구 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(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환경부 용역과제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생물을 이용한 산업폐수 수질평가 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(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국립환경과학원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</a:t>
              </a:r>
              <a:r>
                <a:rPr lang="ko-KR" altLang="en-US" sz="1400" b="1" dirty="0" err="1" smtClean="0">
                  <a:latin typeface="HY중고딕" pitchFamily="18" charset="-127"/>
                  <a:ea typeface="HY중고딕" pitchFamily="18" charset="-127"/>
                </a:rPr>
                <a:t>방류수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 독성평가를 위한 화학적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,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생물학적 기법개발 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(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차세대 사업과제</a:t>
              </a: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)</a:t>
              </a:r>
              <a:endParaRPr lang="ko-KR" altLang="en-US" sz="1400" b="1" dirty="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47" name="AutoShape 86"/>
            <p:cNvSpPr>
              <a:spLocks noChangeArrowheads="1"/>
            </p:cNvSpPr>
            <p:nvPr/>
          </p:nvSpPr>
          <p:spPr bwMode="auto">
            <a:xfrm>
              <a:off x="628" y="2094"/>
              <a:ext cx="3325" cy="585"/>
            </a:xfrm>
            <a:prstGeom prst="roundRect">
              <a:avLst>
                <a:gd name="adj" fmla="val 1648"/>
              </a:avLst>
            </a:prstGeom>
            <a:solidFill>
              <a:srgbClr val="E1F0C4"/>
            </a:solidFill>
            <a:ln w="6350">
              <a:noFill/>
              <a:round/>
              <a:headEnd/>
              <a:tailEnd/>
            </a:ln>
            <a:effectLst>
              <a:prstShdw prst="shdw18" dist="17961" dir="13500000">
                <a:srgbClr val="E1F0C4">
                  <a:gamma/>
                  <a:shade val="60000"/>
                  <a:invGamma/>
                </a:srgbClr>
              </a:prstShdw>
            </a:effectLst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8" name="AutoShape 87"/>
            <p:cNvSpPr>
              <a:spLocks noChangeArrowheads="1"/>
            </p:cNvSpPr>
            <p:nvPr/>
          </p:nvSpPr>
          <p:spPr bwMode="auto">
            <a:xfrm>
              <a:off x="1033" y="2143"/>
              <a:ext cx="2868" cy="476"/>
            </a:xfrm>
            <a:prstGeom prst="roundRect">
              <a:avLst>
                <a:gd name="adj" fmla="val 444"/>
              </a:avLst>
            </a:prstGeom>
            <a:solidFill>
              <a:schemeClr val="bg1"/>
            </a:solidFill>
            <a:ln w="6350">
              <a:noFill/>
              <a:round/>
              <a:headEnd/>
              <a:tailEnd/>
            </a:ln>
            <a:effectLst>
              <a:prstShdw prst="shdw18" dist="17961" dir="135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산업폐수 독성기준</a:t>
              </a: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- 2007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년 입법</a:t>
              </a: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- 2011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년 시행</a:t>
              </a: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해양투기 폐기물 배출기준</a:t>
              </a:r>
              <a:endParaRPr lang="en-US" altLang="ko-KR" sz="1400" b="1" dirty="0" smtClean="0"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400" b="1" dirty="0" smtClean="0">
                  <a:latin typeface="HY중고딕" pitchFamily="18" charset="-127"/>
                  <a:ea typeface="HY중고딕" pitchFamily="18" charset="-127"/>
                </a:rPr>
                <a:t>   - 2007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년 </a:t>
              </a:r>
              <a:r>
                <a:rPr lang="ko-KR" altLang="en-US" sz="1400" b="1" dirty="0" err="1" smtClean="0">
                  <a:latin typeface="HY중고딕" pitchFamily="18" charset="-127"/>
                  <a:ea typeface="HY중고딕" pitchFamily="18" charset="-127"/>
                </a:rPr>
                <a:t>시험법</a:t>
              </a:r>
              <a:r>
                <a:rPr lang="ko-KR" altLang="en-US" sz="1400" b="1" dirty="0" smtClean="0">
                  <a:latin typeface="HY중고딕" pitchFamily="18" charset="-127"/>
                  <a:ea typeface="HY중고딕" pitchFamily="18" charset="-127"/>
                </a:rPr>
                <a:t> 완성</a:t>
              </a:r>
              <a:endParaRPr lang="ko-KR" altLang="en-US" sz="1400" b="1" dirty="0">
                <a:latin typeface="HY중고딕" pitchFamily="18" charset="-127"/>
                <a:ea typeface="HY중고딕" pitchFamily="18" charset="-127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238250" y="2382619"/>
            <a:ext cx="74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관련연구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238250" y="4718050"/>
            <a:ext cx="74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latin typeface="HY헤드라인M" pitchFamily="18" charset="-127"/>
                <a:ea typeface="HY헤드라인M" pitchFamily="18" charset="-127"/>
              </a:rPr>
              <a:t>제도</a:t>
            </a:r>
            <a:endParaRPr lang="ko-KR" altLang="en-US" dirty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51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7782" y="2051050"/>
            <a:ext cx="188368" cy="175619"/>
          </a:xfrm>
          <a:prstGeom prst="rect">
            <a:avLst/>
          </a:prstGeom>
          <a:noFill/>
        </p:spPr>
      </p:pic>
      <p:pic>
        <p:nvPicPr>
          <p:cNvPr id="66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2673350"/>
            <a:ext cx="188368" cy="175619"/>
          </a:xfrm>
          <a:prstGeom prst="rect">
            <a:avLst/>
          </a:prstGeom>
          <a:noFill/>
        </p:spPr>
      </p:pic>
      <p:pic>
        <p:nvPicPr>
          <p:cNvPr id="67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3342281"/>
            <a:ext cx="188368" cy="175619"/>
          </a:xfrm>
          <a:prstGeom prst="rect">
            <a:avLst/>
          </a:prstGeom>
          <a:noFill/>
        </p:spPr>
      </p:pic>
      <p:pic>
        <p:nvPicPr>
          <p:cNvPr id="68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4273550"/>
            <a:ext cx="188368" cy="175619"/>
          </a:xfrm>
          <a:prstGeom prst="rect">
            <a:avLst/>
          </a:prstGeom>
          <a:noFill/>
        </p:spPr>
      </p:pic>
      <p:pic>
        <p:nvPicPr>
          <p:cNvPr id="69" name="Picture 183" descr="글머리기호-re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5207000"/>
            <a:ext cx="188368" cy="175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616200" y="45085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생태독성 관리제도의 개요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38" name="Group 113"/>
          <p:cNvGrpSpPr>
            <a:grpSpLocks/>
          </p:cNvGrpSpPr>
          <p:nvPr/>
        </p:nvGrpSpPr>
        <p:grpSpPr bwMode="auto">
          <a:xfrm>
            <a:off x="1327150" y="20066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9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0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 관리제도란</a:t>
              </a:r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?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2" name="Group 113"/>
          <p:cNvGrpSpPr>
            <a:grpSpLocks/>
          </p:cNvGrpSpPr>
          <p:nvPr/>
        </p:nvGrpSpPr>
        <p:grpSpPr bwMode="auto">
          <a:xfrm>
            <a:off x="1327150" y="30289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3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5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도입배경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46" name="Group 113"/>
          <p:cNvGrpSpPr>
            <a:grpSpLocks/>
          </p:cNvGrpSpPr>
          <p:nvPr/>
        </p:nvGrpSpPr>
        <p:grpSpPr bwMode="auto">
          <a:xfrm>
            <a:off x="1327150" y="40068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47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입법 및 개정 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0" name="Group 113"/>
          <p:cNvGrpSpPr>
            <a:grpSpLocks/>
          </p:cNvGrpSpPr>
          <p:nvPr/>
        </p:nvGrpSpPr>
        <p:grpSpPr bwMode="auto">
          <a:xfrm>
            <a:off x="1327150" y="50292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5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3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 관리제도의 효과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8"/>
          <p:cNvSpPr>
            <a:spLocks noChangeArrowheads="1"/>
          </p:cNvSpPr>
          <p:nvPr/>
        </p:nvSpPr>
        <p:spPr bwMode="gray">
          <a:xfrm>
            <a:off x="3060700" y="1339850"/>
            <a:ext cx="2711450" cy="2711450"/>
          </a:xfrm>
          <a:prstGeom prst="rect">
            <a:avLst/>
          </a:prstGeom>
          <a:gradFill rotWithShape="1">
            <a:gsLst>
              <a:gs pos="0">
                <a:srgbClr val="FFC000"/>
              </a:gs>
              <a:gs pos="50000">
                <a:srgbClr val="FFFF99"/>
              </a:gs>
              <a:gs pos="100000">
                <a:srgbClr val="FFC0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anchor="ctr"/>
          <a:lstStyle/>
          <a:p>
            <a:pPr eaLnBrk="0" latinLnBrk="0" hangingPunct="0"/>
            <a:endParaRPr kumimoji="0" lang="en-US" altLang="ko-KR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AutoShape 29"/>
          <p:cNvSpPr>
            <a:spLocks noChangeArrowheads="1"/>
          </p:cNvSpPr>
          <p:nvPr/>
        </p:nvSpPr>
        <p:spPr bwMode="gray">
          <a:xfrm rot="10800000" flipH="1">
            <a:off x="5994400" y="2584450"/>
            <a:ext cx="2355850" cy="1289050"/>
          </a:xfrm>
          <a:prstGeom prst="homePlate">
            <a:avLst>
              <a:gd name="adj" fmla="val 37742"/>
            </a:avLst>
          </a:prstGeom>
          <a:gradFill rotWithShape="1">
            <a:gsLst>
              <a:gs pos="0">
                <a:srgbClr val="6D2F19"/>
              </a:gs>
              <a:gs pos="100000">
                <a:srgbClr val="EC6636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bliqu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B96DC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7" name="AutoShape 29"/>
          <p:cNvSpPr>
            <a:spLocks noChangeArrowheads="1"/>
          </p:cNvSpPr>
          <p:nvPr/>
        </p:nvSpPr>
        <p:spPr bwMode="gray">
          <a:xfrm rot="10800000" flipH="1">
            <a:off x="3282950" y="2584450"/>
            <a:ext cx="2355850" cy="1289050"/>
          </a:xfrm>
          <a:prstGeom prst="homePlate">
            <a:avLst>
              <a:gd name="adj" fmla="val 37742"/>
            </a:avLst>
          </a:prstGeom>
          <a:gradFill rotWithShape="1">
            <a:gsLst>
              <a:gs pos="0">
                <a:srgbClr val="006600"/>
              </a:gs>
              <a:gs pos="100000">
                <a:srgbClr val="92D05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bliqu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B96DC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6" name="AutoShape 29"/>
          <p:cNvSpPr>
            <a:spLocks noChangeArrowheads="1"/>
          </p:cNvSpPr>
          <p:nvPr/>
        </p:nvSpPr>
        <p:spPr bwMode="gray">
          <a:xfrm rot="10800000" flipH="1">
            <a:off x="571501" y="2584450"/>
            <a:ext cx="2355850" cy="1289050"/>
          </a:xfrm>
          <a:prstGeom prst="homePlate">
            <a:avLst>
              <a:gd name="adj" fmla="val 37742"/>
            </a:avLst>
          </a:prstGeom>
          <a:gradFill rotWithShape="1">
            <a:gsLst>
              <a:gs pos="0">
                <a:srgbClr val="19296D"/>
              </a:gs>
              <a:gs pos="100000">
                <a:srgbClr val="3659E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obliqu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B96DC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4" name="Freeform 29"/>
          <p:cNvSpPr>
            <a:spLocks/>
          </p:cNvSpPr>
          <p:nvPr/>
        </p:nvSpPr>
        <p:spPr bwMode="gray">
          <a:xfrm>
            <a:off x="482600" y="5754755"/>
            <a:ext cx="8045450" cy="474595"/>
          </a:xfrm>
          <a:custGeom>
            <a:avLst/>
            <a:gdLst/>
            <a:ahLst/>
            <a:cxnLst>
              <a:cxn ang="0">
                <a:pos x="1120" y="252"/>
              </a:cxn>
              <a:cxn ang="0">
                <a:pos x="1116" y="250"/>
              </a:cxn>
              <a:cxn ang="0">
                <a:pos x="1100" y="246"/>
              </a:cxn>
              <a:cxn ang="0">
                <a:pos x="1074" y="240"/>
              </a:cxn>
              <a:cxn ang="0">
                <a:pos x="1038" y="232"/>
              </a:cxn>
              <a:cxn ang="0">
                <a:pos x="992" y="222"/>
              </a:cxn>
              <a:cxn ang="0">
                <a:pos x="938" y="212"/>
              </a:cxn>
              <a:cxn ang="0">
                <a:pos x="876" y="204"/>
              </a:cxn>
              <a:cxn ang="0">
                <a:pos x="806" y="196"/>
              </a:cxn>
              <a:cxn ang="0">
                <a:pos x="730" y="190"/>
              </a:cxn>
              <a:cxn ang="0">
                <a:pos x="646" y="184"/>
              </a:cxn>
              <a:cxn ang="0">
                <a:pos x="556" y="184"/>
              </a:cxn>
              <a:cxn ang="0">
                <a:pos x="466" y="184"/>
              </a:cxn>
              <a:cxn ang="0">
                <a:pos x="384" y="190"/>
              </a:cxn>
              <a:cxn ang="0">
                <a:pos x="308" y="196"/>
              </a:cxn>
              <a:cxn ang="0">
                <a:pos x="238" y="204"/>
              </a:cxn>
              <a:cxn ang="0">
                <a:pos x="178" y="212"/>
              </a:cxn>
              <a:cxn ang="0">
                <a:pos x="126" y="222"/>
              </a:cxn>
              <a:cxn ang="0">
                <a:pos x="82" y="232"/>
              </a:cxn>
              <a:cxn ang="0">
                <a:pos x="46" y="240"/>
              </a:cxn>
              <a:cxn ang="0">
                <a:pos x="20" y="246"/>
              </a:cxn>
              <a:cxn ang="0">
                <a:pos x="6" y="250"/>
              </a:cxn>
              <a:cxn ang="0">
                <a:pos x="0" y="252"/>
              </a:cxn>
              <a:cxn ang="0">
                <a:pos x="0" y="62"/>
              </a:cxn>
              <a:cxn ang="0">
                <a:pos x="560" y="0"/>
              </a:cxn>
              <a:cxn ang="0">
                <a:pos x="1120" y="62"/>
              </a:cxn>
              <a:cxn ang="0">
                <a:pos x="1120" y="252"/>
              </a:cxn>
              <a:cxn ang="0">
                <a:pos x="1120" y="252"/>
              </a:cxn>
            </a:cxnLst>
            <a:rect l="0" t="0" r="r" b="b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lnTo>
                  <a:pt x="1120" y="252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gray">
          <a:xfrm>
            <a:off x="349250" y="4762499"/>
            <a:ext cx="8312150" cy="1198977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30196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tint val="30196"/>
                  <a:invGamma/>
                </a:srgbClr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180000" tIns="0" rIns="0" bIns="0" anchor="ctr"/>
          <a:lstStyle/>
          <a:p>
            <a:pPr algn="just" eaLnBrk="0" latinLnBrk="0" hangingPunct="0"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최초 발생지와 최종 방류의 중간에 있는 당 조합은 발생원인 각 사업장에 대한 점검과 </a:t>
            </a:r>
            <a:endParaRPr lang="en-US" altLang="ko-KR" sz="1600" dirty="0" smtClean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just" eaLnBrk="0" latinLnBrk="0" hangingPunct="0"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당 처리장의 공정 및 처리에 대한 관리를 꾸준히 하여 최종 방류시설에 대한 생태독성 </a:t>
            </a:r>
            <a:endParaRPr lang="en-US" altLang="ko-KR" sz="1600" dirty="0" smtClean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just" eaLnBrk="0" latinLnBrk="0" hangingPunct="0">
              <a:lnSpc>
                <a:spcPct val="150000"/>
              </a:lnSpc>
            </a:pPr>
            <a:r>
              <a:rPr lang="ko-KR" altLang="en-US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물질의 부담을 줄여야 할 필요가 있다</a:t>
            </a:r>
            <a:r>
              <a:rPr lang="en-US" altLang="ko-KR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kumimoji="0" lang="en-US" altLang="ko-KR" sz="160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5900" y="450850"/>
            <a:ext cx="88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반월염색조합의 </a:t>
            </a:r>
            <a:r>
              <a:rPr lang="ko-KR" altLang="en-U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현위치</a:t>
            </a:r>
            <a:endParaRPr lang="ko-KR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gray">
          <a:xfrm>
            <a:off x="527050" y="1476375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659EC"/>
              </a:gs>
              <a:gs pos="100000">
                <a:srgbClr val="3659EC">
                  <a:gamma/>
                  <a:shade val="46275"/>
                  <a:invGamma/>
                </a:srgb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en-US" altLang="ko-K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1</a:t>
            </a:r>
            <a:r>
              <a:rPr kumimoji="0" lang="ko-KR" alt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차 오염원 발생지</a:t>
            </a:r>
            <a:endParaRPr kumimoji="0" lang="en-US" altLang="ko-KR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gray">
          <a:xfrm>
            <a:off x="5981700" y="1476375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C6636"/>
              </a:gs>
              <a:gs pos="100000">
                <a:srgbClr val="EC6636">
                  <a:gamma/>
                  <a:shade val="46275"/>
                  <a:invGamma/>
                </a:srgb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직접방류</a:t>
            </a:r>
            <a:endParaRPr kumimoji="0" lang="en-US" altLang="ko-KR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gray">
          <a:xfrm>
            <a:off x="3270250" y="1476375"/>
            <a:ext cx="2057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2D050"/>
              </a:gs>
              <a:gs pos="100000">
                <a:srgbClr val="006600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간접방류</a:t>
            </a:r>
            <a:endParaRPr kumimoji="0" lang="en-US" altLang="ko-KR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gray">
          <a:xfrm>
            <a:off x="3371850" y="2707465"/>
            <a:ext cx="2051050" cy="943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lnSpc>
                <a:spcPct val="150000"/>
              </a:lnSpc>
            </a:pPr>
            <a:r>
              <a:rPr kumimoji="0" lang="ko-KR" altLang="en-US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반월염색조합 배출폐수</a:t>
            </a:r>
            <a:endParaRPr kumimoji="0" lang="en-US" altLang="ko-KR" sz="2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gray">
          <a:xfrm>
            <a:off x="5994400" y="2683685"/>
            <a:ext cx="2051050" cy="9559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lnSpc>
                <a:spcPct val="150000"/>
              </a:lnSpc>
            </a:pPr>
            <a:r>
              <a:rPr kumimoji="0"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안산하수종말</a:t>
            </a:r>
            <a:endParaRPr kumimoji="0" lang="en-US" altLang="ko-KR" sz="2000" dirty="0" smtClean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 eaLnBrk="0" latinLnBrk="0" hangingPunct="0">
              <a:lnSpc>
                <a:spcPct val="150000"/>
              </a:lnSpc>
            </a:pPr>
            <a:r>
              <a:rPr kumimoji="0"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처리장 방류</a:t>
            </a:r>
            <a:endParaRPr kumimoji="0" lang="en-US" altLang="ko-KR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gray">
          <a:xfrm>
            <a:off x="571500" y="2717800"/>
            <a:ext cx="2051050" cy="943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latinLnBrk="0" hangingPunct="0">
              <a:lnSpc>
                <a:spcPct val="150000"/>
              </a:lnSpc>
            </a:pPr>
            <a:r>
              <a:rPr kumimoji="0" lang="ko-KR" altLang="en-US" sz="20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반월염색단지 배출 폐수</a:t>
            </a:r>
            <a:endParaRPr kumimoji="0" lang="en-US" altLang="ko-KR" sz="20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" name="AutoShape 259"/>
          <p:cNvSpPr>
            <a:spLocks noChangeArrowheads="1"/>
          </p:cNvSpPr>
          <p:nvPr/>
        </p:nvSpPr>
        <p:spPr bwMode="auto">
          <a:xfrm>
            <a:off x="4216400" y="4140200"/>
            <a:ext cx="577850" cy="533400"/>
          </a:xfrm>
          <a:prstGeom prst="upArrow">
            <a:avLst>
              <a:gd name="adj1" fmla="val 50000"/>
              <a:gd name="adj2" fmla="val 69965"/>
            </a:avLst>
          </a:prstGeom>
          <a:gradFill rotWithShape="0">
            <a:gsLst>
              <a:gs pos="0">
                <a:srgbClr val="FF990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>
              <a:rot lat="899968" lon="10799999" rev="10799999"/>
            </a:camera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vert="eaVert" wrap="none" anchor="ctr">
            <a:flatTx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13"/>
          <p:cNvGrpSpPr>
            <a:grpSpLocks/>
          </p:cNvGrpSpPr>
          <p:nvPr/>
        </p:nvGrpSpPr>
        <p:grpSpPr bwMode="auto">
          <a:xfrm>
            <a:off x="2749550" y="49530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7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1.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 관리제도란</a:t>
              </a:r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?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0" name="AutoShape 200"/>
          <p:cNvSpPr>
            <a:spLocks noChangeAspect="1" noChangeArrowheads="1"/>
          </p:cNvSpPr>
          <p:nvPr/>
        </p:nvSpPr>
        <p:spPr bwMode="auto">
          <a:xfrm>
            <a:off x="606908" y="1962150"/>
            <a:ext cx="7965592" cy="531202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99CC00">
                  <a:gamma/>
                  <a:shade val="57647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endParaRPr lang="ko-KR" altLang="ko-KR" sz="240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11" name="AutoShape 203"/>
          <p:cNvSpPr>
            <a:spLocks noChangeAspect="1" noChangeArrowheads="1"/>
          </p:cNvSpPr>
          <p:nvPr/>
        </p:nvSpPr>
        <p:spPr bwMode="auto">
          <a:xfrm>
            <a:off x="636784" y="2098340"/>
            <a:ext cx="7935716" cy="3508710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200000"/>
              </a:lnSpc>
            </a:pPr>
            <a:endParaRPr lang="ko-KR" altLang="ko-KR" sz="2400" dirty="0"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831850" y="2317750"/>
            <a:ext cx="7518400" cy="2978150"/>
          </a:xfrm>
          <a:prstGeom prst="rect">
            <a:avLst/>
          </a:prstGeom>
          <a:noFill/>
          <a:ln w="285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200000"/>
              </a:lnSpc>
            </a:pP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산업폐수가 실험대상 생물체에 미치는 급성독성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(acute toxicity)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정도를 나타내는 것으로 실험대상 생물인 물벼룩을 </a:t>
            </a:r>
            <a:r>
              <a:rPr lang="ko-KR" altLang="en-US" sz="2400" dirty="0" err="1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방류수에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 넣어 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24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시간 후의 생존율을 측정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, TU</a:t>
            </a:r>
            <a:r>
              <a:rPr lang="en-US" altLang="ko-KR" sz="20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(Toxicity Unit)</a:t>
            </a:r>
            <a:r>
              <a:rPr lang="ko-KR" altLang="en-US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단위로 생태독성 수준을 표현한다</a:t>
            </a:r>
            <a:r>
              <a:rPr lang="en-US" altLang="ko-KR" sz="2400" dirty="0" smtClean="0">
                <a:solidFill>
                  <a:srgbClr val="333300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400" dirty="0">
              <a:solidFill>
                <a:srgbClr val="3333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utoShape 342"/>
          <p:cNvSpPr>
            <a:spLocks noChangeArrowheads="1"/>
          </p:cNvSpPr>
          <p:nvPr/>
        </p:nvSpPr>
        <p:spPr bwMode="auto">
          <a:xfrm>
            <a:off x="5367338" y="4889500"/>
            <a:ext cx="849312" cy="576263"/>
          </a:xfrm>
          <a:prstGeom prst="leftRightArrow">
            <a:avLst>
              <a:gd name="adj1" fmla="val 50000"/>
              <a:gd name="adj2" fmla="val 29477"/>
            </a:avLst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99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6" name="AutoShape 342"/>
          <p:cNvSpPr>
            <a:spLocks noChangeArrowheads="1"/>
          </p:cNvSpPr>
          <p:nvPr/>
        </p:nvSpPr>
        <p:spPr bwMode="auto">
          <a:xfrm>
            <a:off x="2300288" y="4891087"/>
            <a:ext cx="849312" cy="576263"/>
          </a:xfrm>
          <a:prstGeom prst="leftRightArrow">
            <a:avLst>
              <a:gd name="adj1" fmla="val 50000"/>
              <a:gd name="adj2" fmla="val 29477"/>
            </a:avLst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990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Rectangle 88"/>
          <p:cNvSpPr>
            <a:spLocks noChangeAspect="1" noChangeArrowheads="1"/>
          </p:cNvSpPr>
          <p:nvPr/>
        </p:nvSpPr>
        <p:spPr bwMode="auto">
          <a:xfrm>
            <a:off x="4440355" y="3517900"/>
            <a:ext cx="1598495" cy="197312"/>
          </a:xfrm>
          <a:prstGeom prst="rect">
            <a:avLst/>
          </a:prstGeom>
          <a:gradFill rotWithShape="1">
            <a:gsLst>
              <a:gs pos="0">
                <a:srgbClr val="B4D692">
                  <a:gamma/>
                  <a:tint val="43922"/>
                  <a:invGamma/>
                </a:srgbClr>
              </a:gs>
              <a:gs pos="100000">
                <a:srgbClr val="B4D692"/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7" name="Picture 144" descr="yellow arrow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1121457" y="1606550"/>
            <a:ext cx="1784922" cy="867121"/>
          </a:xfrm>
          <a:prstGeom prst="rect">
            <a:avLst/>
          </a:prstGeom>
          <a:noFill/>
        </p:spPr>
      </p:pic>
      <p:sp>
        <p:nvSpPr>
          <p:cNvPr id="6" name="Oval 149"/>
          <p:cNvSpPr>
            <a:spLocks noChangeAspect="1" noChangeArrowheads="1"/>
          </p:cNvSpPr>
          <p:nvPr/>
        </p:nvSpPr>
        <p:spPr bwMode="auto">
          <a:xfrm>
            <a:off x="772779" y="1428750"/>
            <a:ext cx="1126549" cy="1143355"/>
          </a:xfrm>
          <a:prstGeom prst="ellipse">
            <a:avLst/>
          </a:prstGeom>
          <a:gradFill rotWithShape="1">
            <a:gsLst>
              <a:gs pos="0">
                <a:srgbClr val="0C4616"/>
              </a:gs>
              <a:gs pos="50000">
                <a:srgbClr val="598210"/>
              </a:gs>
              <a:gs pos="100000">
                <a:srgbClr val="0C4616"/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헤드라인M" pitchFamily="18" charset="-127"/>
                <a:ea typeface="HY헤드라인M" pitchFamily="18" charset="-127"/>
              </a:rPr>
              <a:t>TU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(Toxicity Unit)</a:t>
            </a:r>
            <a:endParaRPr kumimoji="0" lang="ko-KR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AutoShape 200"/>
          <p:cNvSpPr>
            <a:spLocks noChangeAspect="1" noChangeArrowheads="1"/>
          </p:cNvSpPr>
          <p:nvPr/>
        </p:nvSpPr>
        <p:spPr bwMode="auto">
          <a:xfrm>
            <a:off x="2930302" y="1517650"/>
            <a:ext cx="5331048" cy="933450"/>
          </a:xfrm>
          <a:prstGeom prst="roundRect">
            <a:avLst>
              <a:gd name="adj" fmla="val 30088"/>
            </a:avLst>
          </a:prstGeom>
          <a:gradFill rotWithShape="1">
            <a:gsLst>
              <a:gs pos="0">
                <a:srgbClr val="0C460C"/>
              </a:gs>
              <a:gs pos="51000">
                <a:srgbClr val="598210"/>
              </a:gs>
              <a:gs pos="100000">
                <a:srgbClr val="0C460C"/>
              </a:gs>
            </a:gsLst>
            <a:lin ang="0" scaled="1"/>
          </a:gra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TU=100/EC</a:t>
            </a:r>
            <a:r>
              <a:rPr lang="en-US" altLang="ko-KR" sz="20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50</a:t>
            </a:r>
          </a:p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※ EC</a:t>
            </a:r>
            <a:r>
              <a:rPr lang="en-US" altLang="ko-KR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50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: 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물벼룩 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50%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가 영향받는 폐수 </a:t>
            </a:r>
            <a:r>
              <a:rPr lang="ko-KR" alt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희석비</a:t>
            </a:r>
            <a:endParaRPr lang="ko-KR" altLang="ko-K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10" name="AutoShape 82"/>
          <p:cNvSpPr>
            <a:spLocks noChangeAspect="1" noChangeArrowheads="1"/>
          </p:cNvSpPr>
          <p:nvPr/>
        </p:nvSpPr>
        <p:spPr bwMode="auto">
          <a:xfrm>
            <a:off x="660400" y="2673350"/>
            <a:ext cx="1992823" cy="866398"/>
          </a:xfrm>
          <a:prstGeom prst="chevron">
            <a:avLst>
              <a:gd name="adj" fmla="val 39077"/>
            </a:avLst>
          </a:prstGeom>
          <a:gradFill rotWithShape="0">
            <a:gsLst>
              <a:gs pos="0">
                <a:srgbClr val="4975C5"/>
              </a:gs>
              <a:gs pos="100000">
                <a:srgbClr val="4975C5">
                  <a:gamma/>
                  <a:tint val="53725"/>
                  <a:invGamma/>
                </a:srgbClr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폐수 희석 후 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물벼룩 투입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Rectangle 83"/>
          <p:cNvSpPr>
            <a:spLocks noChangeAspect="1" noChangeArrowheads="1"/>
          </p:cNvSpPr>
          <p:nvPr/>
        </p:nvSpPr>
        <p:spPr bwMode="auto">
          <a:xfrm>
            <a:off x="660400" y="3538853"/>
            <a:ext cx="1598495" cy="152862"/>
          </a:xfrm>
          <a:prstGeom prst="rect">
            <a:avLst/>
          </a:prstGeom>
          <a:gradFill rotWithShape="1">
            <a:gsLst>
              <a:gs pos="0">
                <a:srgbClr val="84A3E0">
                  <a:gamma/>
                  <a:tint val="43922"/>
                  <a:invGamma/>
                </a:srgbClr>
              </a:gs>
              <a:gs pos="100000">
                <a:srgbClr val="84A3E0"/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Freeform 81"/>
          <p:cNvSpPr>
            <a:spLocks noChangeAspect="1"/>
          </p:cNvSpPr>
          <p:nvPr/>
        </p:nvSpPr>
        <p:spPr bwMode="auto">
          <a:xfrm>
            <a:off x="2253955" y="3091559"/>
            <a:ext cx="401027" cy="613074"/>
          </a:xfrm>
          <a:custGeom>
            <a:avLst/>
            <a:gdLst/>
            <a:ahLst/>
            <a:cxnLst>
              <a:cxn ang="0">
                <a:pos x="225" y="0"/>
              </a:cxn>
              <a:cxn ang="0">
                <a:pos x="0" y="249"/>
              </a:cxn>
              <a:cxn ang="0">
                <a:pos x="0" y="409"/>
              </a:cxn>
              <a:cxn ang="0">
                <a:pos x="228" y="137"/>
              </a:cxn>
              <a:cxn ang="0">
                <a:pos x="225" y="0"/>
              </a:cxn>
            </a:cxnLst>
            <a:rect l="0" t="0" r="r" b="b"/>
            <a:pathLst>
              <a:path w="228" h="409">
                <a:moveTo>
                  <a:pt x="225" y="0"/>
                </a:moveTo>
                <a:lnTo>
                  <a:pt x="0" y="249"/>
                </a:lnTo>
                <a:lnTo>
                  <a:pt x="0" y="409"/>
                </a:lnTo>
                <a:lnTo>
                  <a:pt x="228" y="137"/>
                </a:lnTo>
                <a:lnTo>
                  <a:pt x="225" y="0"/>
                </a:lnTo>
                <a:close/>
              </a:path>
            </a:pathLst>
          </a:custGeom>
          <a:gradFill rotWithShape="1">
            <a:gsLst>
              <a:gs pos="0">
                <a:srgbClr val="333399"/>
              </a:gs>
              <a:gs pos="100000">
                <a:srgbClr val="333399">
                  <a:gamma/>
                  <a:shade val="46275"/>
                  <a:invGamma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AutoShape 99"/>
          <p:cNvSpPr>
            <a:spLocks noChangeAspect="1" noChangeArrowheads="1"/>
          </p:cNvSpPr>
          <p:nvPr/>
        </p:nvSpPr>
        <p:spPr bwMode="auto">
          <a:xfrm>
            <a:off x="2525878" y="2694694"/>
            <a:ext cx="1996350" cy="867656"/>
          </a:xfrm>
          <a:prstGeom prst="chevron">
            <a:avLst>
              <a:gd name="adj" fmla="val 53332"/>
            </a:avLst>
          </a:prstGeom>
          <a:gradFill rotWithShape="0">
            <a:gsLst>
              <a:gs pos="0">
                <a:srgbClr val="43B19C"/>
              </a:gs>
              <a:gs pos="100000">
                <a:srgbClr val="43B19C">
                  <a:gamma/>
                  <a:tint val="53725"/>
                  <a:invGamma/>
                </a:srgbClr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altLang="ko-KR" sz="1600" spc="-1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24</a:t>
            </a:r>
            <a:r>
              <a:rPr lang="ko-KR" altLang="en-US" sz="1600" spc="-1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시간 후 </a:t>
            </a:r>
            <a:endParaRPr lang="en-US" altLang="ko-KR" sz="1600" spc="-100" dirty="0" smtClean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spc="-1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     유영저해 물벼룩</a:t>
            </a:r>
            <a:endParaRPr lang="en-US" altLang="ko-KR" sz="1600" spc="-100" dirty="0" smtClean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spc="-1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계수 파악</a:t>
            </a:r>
            <a:endParaRPr lang="ko-KR" altLang="en-US" sz="1600" spc="-100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Rectangle 101"/>
          <p:cNvSpPr>
            <a:spLocks noChangeAspect="1" noChangeArrowheads="1"/>
          </p:cNvSpPr>
          <p:nvPr/>
        </p:nvSpPr>
        <p:spPr bwMode="auto">
          <a:xfrm>
            <a:off x="2554487" y="3562350"/>
            <a:ext cx="1528563" cy="177800"/>
          </a:xfrm>
          <a:prstGeom prst="rect">
            <a:avLst/>
          </a:prstGeom>
          <a:gradFill rotWithShape="1">
            <a:gsLst>
              <a:gs pos="0">
                <a:srgbClr val="5FD5B3">
                  <a:gamma/>
                  <a:tint val="43922"/>
                  <a:invGamma/>
                </a:srgbClr>
              </a:gs>
              <a:gs pos="100000">
                <a:srgbClr val="5FD5B3"/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Freeform 98"/>
          <p:cNvSpPr>
            <a:spLocks noChangeAspect="1"/>
          </p:cNvSpPr>
          <p:nvPr/>
        </p:nvSpPr>
        <p:spPr bwMode="auto">
          <a:xfrm>
            <a:off x="4083050" y="3117850"/>
            <a:ext cx="444499" cy="631419"/>
          </a:xfrm>
          <a:custGeom>
            <a:avLst/>
            <a:gdLst/>
            <a:ahLst/>
            <a:cxnLst>
              <a:cxn ang="0">
                <a:pos x="209" y="0"/>
              </a:cxn>
              <a:cxn ang="0">
                <a:pos x="0" y="238"/>
              </a:cxn>
              <a:cxn ang="0">
                <a:pos x="0" y="392"/>
              </a:cxn>
              <a:cxn ang="0">
                <a:pos x="207" y="131"/>
              </a:cxn>
              <a:cxn ang="0">
                <a:pos x="209" y="0"/>
              </a:cxn>
            </a:cxnLst>
            <a:rect l="0" t="0" r="r" b="b"/>
            <a:pathLst>
              <a:path w="209" h="392">
                <a:moveTo>
                  <a:pt x="209" y="0"/>
                </a:moveTo>
                <a:lnTo>
                  <a:pt x="0" y="238"/>
                </a:lnTo>
                <a:lnTo>
                  <a:pt x="0" y="392"/>
                </a:lnTo>
                <a:lnTo>
                  <a:pt x="207" y="131"/>
                </a:lnTo>
                <a:lnTo>
                  <a:pt x="209" y="0"/>
                </a:lnTo>
                <a:close/>
              </a:path>
            </a:pathLst>
          </a:cu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87"/>
          <p:cNvSpPr>
            <a:spLocks noChangeAspect="1" noChangeArrowheads="1"/>
          </p:cNvSpPr>
          <p:nvPr/>
        </p:nvSpPr>
        <p:spPr bwMode="auto">
          <a:xfrm>
            <a:off x="4415170" y="2673350"/>
            <a:ext cx="1994582" cy="866946"/>
          </a:xfrm>
          <a:prstGeom prst="chevron">
            <a:avLst>
              <a:gd name="adj" fmla="val 36518"/>
            </a:avLst>
          </a:prstGeom>
          <a:gradFill rotWithShape="0">
            <a:gsLst>
              <a:gs pos="0">
                <a:srgbClr val="8FC074"/>
              </a:gs>
              <a:gs pos="100000">
                <a:srgbClr val="8FC074">
                  <a:gamma/>
                  <a:tint val="43922"/>
                  <a:invGamma/>
                </a:srgbClr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24</a:t>
            </a:r>
            <a:r>
              <a:rPr lang="ko-KR" altLang="en-US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시간 후</a:t>
            </a:r>
            <a:endParaRPr lang="en-US" altLang="ko-KR" sz="1600" dirty="0" smtClean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ko-KR" altLang="en-US" sz="1600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평균영향율</a:t>
            </a:r>
            <a:r>
              <a:rPr lang="ko-KR" altLang="en-US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산출</a:t>
            </a:r>
            <a:endParaRPr lang="ko-KR" altLang="en-US" sz="1600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Freeform 86"/>
          <p:cNvSpPr>
            <a:spLocks noChangeAspect="1"/>
          </p:cNvSpPr>
          <p:nvPr/>
        </p:nvSpPr>
        <p:spPr bwMode="auto">
          <a:xfrm>
            <a:off x="6038850" y="3082825"/>
            <a:ext cx="373214" cy="623961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0" y="262"/>
              </a:cxn>
              <a:cxn ang="0">
                <a:pos x="0" y="416"/>
              </a:cxn>
              <a:cxn ang="0">
                <a:pos x="207" y="155"/>
              </a:cxn>
              <a:cxn ang="0">
                <a:pos x="212" y="0"/>
              </a:cxn>
            </a:cxnLst>
            <a:rect l="0" t="0" r="r" b="b"/>
            <a:pathLst>
              <a:path w="212" h="416">
                <a:moveTo>
                  <a:pt x="212" y="0"/>
                </a:moveTo>
                <a:lnTo>
                  <a:pt x="0" y="262"/>
                </a:lnTo>
                <a:lnTo>
                  <a:pt x="0" y="416"/>
                </a:lnTo>
                <a:lnTo>
                  <a:pt x="207" y="155"/>
                </a:lnTo>
                <a:lnTo>
                  <a:pt x="212" y="0"/>
                </a:lnTo>
                <a:close/>
              </a:path>
            </a:pathLst>
          </a:custGeom>
          <a:gradFill rotWithShape="1">
            <a:gsLst>
              <a:gs pos="0">
                <a:srgbClr val="333300"/>
              </a:gs>
              <a:gs pos="100000">
                <a:srgbClr val="333300">
                  <a:gamma/>
                  <a:shade val="46275"/>
                  <a:invGamma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AutoShape 93"/>
          <p:cNvSpPr>
            <a:spLocks noChangeAspect="1" noChangeArrowheads="1"/>
          </p:cNvSpPr>
          <p:nvPr/>
        </p:nvSpPr>
        <p:spPr bwMode="auto">
          <a:xfrm>
            <a:off x="6352132" y="2673350"/>
            <a:ext cx="1998118" cy="866946"/>
          </a:xfrm>
          <a:prstGeom prst="chevron">
            <a:avLst>
              <a:gd name="adj" fmla="val 36550"/>
            </a:avLst>
          </a:prstGeom>
          <a:gradFill rotWithShape="0">
            <a:gsLst>
              <a:gs pos="0">
                <a:srgbClr val="FF7C80"/>
              </a:gs>
              <a:gs pos="100000">
                <a:srgbClr val="FF7C80">
                  <a:gamma/>
                  <a:tint val="43922"/>
                  <a:invGamma/>
                </a:srgbClr>
              </a:gs>
            </a:gsLst>
            <a:lin ang="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최종 </a:t>
            </a:r>
            <a:r>
              <a:rPr lang="ko-KR" altLang="en-US" sz="1600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희석비로</a:t>
            </a:r>
            <a:endParaRPr lang="en-US" altLang="ko-KR" sz="1600" dirty="0" smtClean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TU </a:t>
            </a:r>
            <a:r>
              <a:rPr lang="ko-KR" altLang="en-US" sz="1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산출</a:t>
            </a:r>
            <a:endParaRPr lang="ko-KR" altLang="en-US" sz="1600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Rectangle 95"/>
          <p:cNvSpPr>
            <a:spLocks noChangeAspect="1" noChangeArrowheads="1"/>
          </p:cNvSpPr>
          <p:nvPr/>
        </p:nvSpPr>
        <p:spPr bwMode="auto">
          <a:xfrm>
            <a:off x="6359180" y="3540296"/>
            <a:ext cx="1624572" cy="152991"/>
          </a:xfrm>
          <a:prstGeom prst="rect">
            <a:avLst/>
          </a:prstGeom>
          <a:gradFill rotWithShape="1">
            <a:gsLst>
              <a:gs pos="0">
                <a:srgbClr val="FFA5A7">
                  <a:gamma/>
                  <a:tint val="43922"/>
                  <a:invGamma/>
                </a:srgbClr>
              </a:gs>
              <a:gs pos="100000">
                <a:srgbClr val="FFA5A7"/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Freeform 92"/>
          <p:cNvSpPr>
            <a:spLocks noChangeAspect="1"/>
          </p:cNvSpPr>
          <p:nvPr/>
        </p:nvSpPr>
        <p:spPr bwMode="auto">
          <a:xfrm>
            <a:off x="7978466" y="3109823"/>
            <a:ext cx="364736" cy="596963"/>
          </a:xfrm>
          <a:custGeom>
            <a:avLst/>
            <a:gdLst/>
            <a:ahLst/>
            <a:cxnLst>
              <a:cxn ang="0">
                <a:pos x="201" y="0"/>
              </a:cxn>
              <a:cxn ang="0">
                <a:pos x="0" y="244"/>
              </a:cxn>
              <a:cxn ang="0">
                <a:pos x="0" y="398"/>
              </a:cxn>
              <a:cxn ang="0">
                <a:pos x="207" y="137"/>
              </a:cxn>
              <a:cxn ang="0">
                <a:pos x="201" y="0"/>
              </a:cxn>
            </a:cxnLst>
            <a:rect l="0" t="0" r="r" b="b"/>
            <a:pathLst>
              <a:path w="207" h="398">
                <a:moveTo>
                  <a:pt x="201" y="0"/>
                </a:moveTo>
                <a:lnTo>
                  <a:pt x="0" y="244"/>
                </a:lnTo>
                <a:lnTo>
                  <a:pt x="0" y="398"/>
                </a:lnTo>
                <a:lnTo>
                  <a:pt x="207" y="137"/>
                </a:lnTo>
                <a:lnTo>
                  <a:pt x="201" y="0"/>
                </a:lnTo>
                <a:close/>
              </a:path>
            </a:pathLst>
          </a:custGeom>
          <a:gradFill rotWithShape="1">
            <a:gsLst>
              <a:gs pos="0">
                <a:srgbClr val="CC0066"/>
              </a:gs>
              <a:gs pos="100000">
                <a:srgbClr val="CC0066">
                  <a:gamma/>
                  <a:shade val="46275"/>
                  <a:invGamma/>
                </a:srgbClr>
              </a:gs>
            </a:gsLst>
            <a:lin ang="5400000" scaled="1"/>
          </a:gradFill>
          <a:ln w="12700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Oval 314"/>
          <p:cNvSpPr>
            <a:spLocks noChangeAspect="1" noChangeArrowheads="1"/>
          </p:cNvSpPr>
          <p:nvPr/>
        </p:nvSpPr>
        <p:spPr bwMode="auto">
          <a:xfrm>
            <a:off x="349250" y="4095750"/>
            <a:ext cx="762000" cy="272933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tint val="25490"/>
                  <a:invGamma/>
                </a:srgbClr>
              </a:gs>
              <a:gs pos="100000">
                <a:srgbClr val="99CCFF"/>
              </a:gs>
            </a:gsLst>
            <a:lin ang="0" scaled="1"/>
          </a:gradFill>
          <a:ln w="9525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23" name="Oval 315"/>
          <p:cNvSpPr>
            <a:spLocks noChangeAspect="1" noChangeArrowheads="1"/>
          </p:cNvSpPr>
          <p:nvPr/>
        </p:nvSpPr>
        <p:spPr bwMode="auto">
          <a:xfrm>
            <a:off x="393698" y="4132791"/>
            <a:ext cx="666750" cy="223309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1600" b="1" dirty="0" smtClean="0"/>
              <a:t>ex</a:t>
            </a:r>
            <a:endParaRPr lang="ko-KR" altLang="ko-KR" sz="1600" b="1" dirty="0"/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gray">
          <a:xfrm>
            <a:off x="304800" y="4533900"/>
            <a:ext cx="2444749" cy="1117600"/>
          </a:xfrm>
          <a:prstGeom prst="roundRect">
            <a:avLst>
              <a:gd name="adj" fmla="val 4690"/>
            </a:avLst>
          </a:prstGeom>
          <a:solidFill>
            <a:srgbClr val="A9DC86"/>
          </a:solidFill>
          <a:ln w="25400"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legacyObliqueTopRight"/>
            <a:lightRig rig="legacyFlat3" dir="b"/>
          </a:scene3d>
          <a:sp3d prstMaterial="legacyMatte">
            <a:extrusionClr>
              <a:srgbClr val="A9DC86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각 </a:t>
            </a:r>
            <a:r>
              <a:rPr lang="ko-KR" alt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비이커에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물벼룩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5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마리씩 투입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gray">
          <a:xfrm>
            <a:off x="3238500" y="4533900"/>
            <a:ext cx="2578100" cy="1162050"/>
          </a:xfrm>
          <a:prstGeom prst="roundRect">
            <a:avLst>
              <a:gd name="adj" fmla="val 4690"/>
            </a:avLst>
          </a:prstGeom>
          <a:solidFill>
            <a:srgbClr val="F1D08F"/>
          </a:solidFill>
          <a:ln w="25400"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legacyObliqueTopRight"/>
            <a:lightRig rig="legacyFlat3" dir="b"/>
          </a:scene3d>
          <a:sp3d prstMaterial="legacyMatte">
            <a:extrusionClr>
              <a:srgbClr val="F1D08F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24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시간 후 물벼룩 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50%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의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유영저해 폐수 </a:t>
            </a:r>
            <a:r>
              <a:rPr lang="ko-KR" altLang="en-U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희석비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산출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⇒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EC</a:t>
            </a:r>
            <a:r>
              <a:rPr lang="en-US" altLang="ko-KR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50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: 25%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7" name="AutoShape 6"/>
          <p:cNvSpPr>
            <a:spLocks noChangeArrowheads="1"/>
          </p:cNvSpPr>
          <p:nvPr/>
        </p:nvSpPr>
        <p:spPr bwMode="gray">
          <a:xfrm>
            <a:off x="6305550" y="4533900"/>
            <a:ext cx="2444750" cy="1162050"/>
          </a:xfrm>
          <a:prstGeom prst="roundRect">
            <a:avLst>
              <a:gd name="adj" fmla="val 4690"/>
            </a:avLst>
          </a:prstGeom>
          <a:solidFill>
            <a:srgbClr val="6FC5E3"/>
          </a:solidFill>
          <a:ln w="25400"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legacyObliqueTopRight"/>
            <a:lightRig rig="legacyFlat3" dir="b"/>
          </a:scene3d>
          <a:sp3d prstMaterial="legacyMatte">
            <a:extrusionClr>
              <a:srgbClr val="6FC5E3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TU=100/</a:t>
            </a: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 EC</a:t>
            </a:r>
            <a:r>
              <a:rPr lang="en-US" altLang="ko-KR" sz="1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Arial" pitchFamily="34" charset="0"/>
              </a:rPr>
              <a:t>50</a:t>
            </a:r>
            <a:endParaRPr lang="en-US" altLang="ko-KR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=100/25=4</a:t>
            </a:r>
          </a:p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∴ TU=4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8" name="직사각형 37"/>
          <p:cNvSpPr/>
          <p:nvPr/>
        </p:nvSpPr>
        <p:spPr bwMode="auto">
          <a:xfrm>
            <a:off x="260350" y="3917950"/>
            <a:ext cx="8578850" cy="88900"/>
          </a:xfrm>
          <a:prstGeom prst="rect">
            <a:avLst/>
          </a:prstGeom>
          <a:gradFill flip="none" rotWithShape="1">
            <a:gsLst>
              <a:gs pos="0">
                <a:srgbClr val="FFCC66">
                  <a:shade val="30000"/>
                  <a:satMod val="115000"/>
                </a:srgbClr>
              </a:gs>
              <a:gs pos="50000">
                <a:srgbClr val="FFCC66">
                  <a:shade val="67500"/>
                  <a:satMod val="115000"/>
                </a:srgbClr>
              </a:gs>
              <a:gs pos="100000">
                <a:srgbClr val="FFCC66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0350" y="5945485"/>
            <a:ext cx="8489950" cy="461665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※TU=1 :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 원폐수에 물벼룩을 넣었을 때 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24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시간 후 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50%</a:t>
            </a:r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생존을 만족해야 한다는 의미이다</a:t>
            </a:r>
            <a:r>
              <a:rPr lang="en-US" altLang="ko-K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/>
                <a:ea typeface="HY헤드라인M"/>
              </a:rPr>
              <a:t>.</a:t>
            </a:r>
            <a:endParaRPr lang="ko-KR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0"/>
          <p:cNvSpPr>
            <a:spLocks noChangeArrowheads="1"/>
          </p:cNvSpPr>
          <p:nvPr/>
        </p:nvSpPr>
        <p:spPr bwMode="auto">
          <a:xfrm rot="5400000">
            <a:off x="2180734" y="2441984"/>
            <a:ext cx="296543" cy="182301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6D85B1"/>
              </a:gs>
              <a:gs pos="50000">
                <a:srgbClr val="FFFFFF"/>
              </a:gs>
              <a:gs pos="100000">
                <a:srgbClr val="6D85B1"/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auto">
          <a:xfrm rot="16200000">
            <a:off x="1787398" y="2462982"/>
            <a:ext cx="888008" cy="151649"/>
          </a:xfrm>
          <a:custGeom>
            <a:avLst/>
            <a:gdLst>
              <a:gd name="G0" fmla="+- 3210 0 0"/>
              <a:gd name="G1" fmla="+- 21600 0 3210"/>
              <a:gd name="G2" fmla="*/ 3210 1 2"/>
              <a:gd name="G3" fmla="+- 21600 0 G2"/>
              <a:gd name="G4" fmla="+/ 3210 21600 2"/>
              <a:gd name="G5" fmla="+/ G1 0 2"/>
              <a:gd name="G6" fmla="*/ 21600 21600 3210"/>
              <a:gd name="G7" fmla="*/ G6 1 2"/>
              <a:gd name="G8" fmla="+- 21600 0 G7"/>
              <a:gd name="G9" fmla="*/ 21600 1 2"/>
              <a:gd name="G10" fmla="+- 3210 0 G9"/>
              <a:gd name="G11" fmla="?: G10 G8 0"/>
              <a:gd name="G12" fmla="?: G10 G7 21600"/>
              <a:gd name="T0" fmla="*/ 19995 w 21600"/>
              <a:gd name="T1" fmla="*/ 10800 h 21600"/>
              <a:gd name="T2" fmla="*/ 10800 w 21600"/>
              <a:gd name="T3" fmla="*/ 21600 h 21600"/>
              <a:gd name="T4" fmla="*/ 1605 w 21600"/>
              <a:gd name="T5" fmla="*/ 10800 h 21600"/>
              <a:gd name="T6" fmla="*/ 10800 w 21600"/>
              <a:gd name="T7" fmla="*/ 0 h 21600"/>
              <a:gd name="T8" fmla="*/ 3405 w 21600"/>
              <a:gd name="T9" fmla="*/ 3405 h 21600"/>
              <a:gd name="T10" fmla="*/ 18195 w 21600"/>
              <a:gd name="T11" fmla="*/ 1819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210" y="21600"/>
                </a:lnTo>
                <a:lnTo>
                  <a:pt x="1839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 flipH="1">
            <a:off x="2474224" y="2966541"/>
            <a:ext cx="5889244" cy="61294"/>
          </a:xfrm>
          <a:prstGeom prst="parallelogram">
            <a:avLst>
              <a:gd name="adj" fmla="val 95863"/>
            </a:avLst>
          </a:pr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AutoShape 22"/>
          <p:cNvSpPr>
            <a:spLocks noChangeArrowheads="1"/>
          </p:cNvSpPr>
          <p:nvPr/>
        </p:nvSpPr>
        <p:spPr bwMode="auto">
          <a:xfrm rot="16200000">
            <a:off x="7823038" y="2487405"/>
            <a:ext cx="959831" cy="121028"/>
          </a:xfrm>
          <a:prstGeom prst="parallelogram">
            <a:avLst>
              <a:gd name="adj" fmla="val 103108"/>
            </a:avLst>
          </a:prstGeom>
          <a:solidFill>
            <a:srgbClr val="9BABC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384663" y="2051050"/>
            <a:ext cx="5908608" cy="936357"/>
          </a:xfrm>
          <a:prstGeom prst="roundRect">
            <a:avLst>
              <a:gd name="adj" fmla="val 8032"/>
            </a:avLst>
          </a:prstGeom>
          <a:solidFill>
            <a:srgbClr val="C9D2E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" name="AutoShape 19"/>
          <p:cNvSpPr>
            <a:spLocks noChangeArrowheads="1"/>
          </p:cNvSpPr>
          <p:nvPr/>
        </p:nvSpPr>
        <p:spPr bwMode="auto">
          <a:xfrm>
            <a:off x="706847" y="2072116"/>
            <a:ext cx="1501969" cy="926899"/>
          </a:xfrm>
          <a:prstGeom prst="roundRect">
            <a:avLst>
              <a:gd name="adj" fmla="val 9139"/>
            </a:avLst>
          </a:prstGeom>
          <a:solidFill>
            <a:srgbClr val="DEE4EE"/>
          </a:solidFill>
          <a:ln w="9525">
            <a:solidFill>
              <a:srgbClr val="6D85B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중금속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(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구리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아연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)</a:t>
            </a:r>
            <a:endParaRPr lang="ko-KR" altLang="ko-KR" sz="1200" b="1" dirty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8" name="AutoShape 25"/>
          <p:cNvSpPr>
            <a:spLocks noChangeArrowheads="1"/>
          </p:cNvSpPr>
          <p:nvPr/>
        </p:nvSpPr>
        <p:spPr bwMode="auto">
          <a:xfrm>
            <a:off x="2450018" y="2082349"/>
            <a:ext cx="5797262" cy="873759"/>
          </a:xfrm>
          <a:prstGeom prst="roundRect">
            <a:avLst>
              <a:gd name="adj" fmla="val 7213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도금업종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차 철강업종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반도체 및 기타 전자 제품 제조시설</a:t>
            </a:r>
            <a:endParaRPr lang="ko-KR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 rot="5400000">
            <a:off x="2180734" y="3508784"/>
            <a:ext cx="296543" cy="182301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6D85B1"/>
              </a:gs>
              <a:gs pos="50000">
                <a:srgbClr val="FFFFFF"/>
              </a:gs>
              <a:gs pos="100000">
                <a:srgbClr val="6D85B1"/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 rot="16200000">
            <a:off x="1787398" y="3529782"/>
            <a:ext cx="888008" cy="151649"/>
          </a:xfrm>
          <a:custGeom>
            <a:avLst/>
            <a:gdLst>
              <a:gd name="G0" fmla="+- 3210 0 0"/>
              <a:gd name="G1" fmla="+- 21600 0 3210"/>
              <a:gd name="G2" fmla="*/ 3210 1 2"/>
              <a:gd name="G3" fmla="+- 21600 0 G2"/>
              <a:gd name="G4" fmla="+/ 3210 21600 2"/>
              <a:gd name="G5" fmla="+/ G1 0 2"/>
              <a:gd name="G6" fmla="*/ 21600 21600 3210"/>
              <a:gd name="G7" fmla="*/ G6 1 2"/>
              <a:gd name="G8" fmla="+- 21600 0 G7"/>
              <a:gd name="G9" fmla="*/ 21600 1 2"/>
              <a:gd name="G10" fmla="+- 3210 0 G9"/>
              <a:gd name="G11" fmla="?: G10 G8 0"/>
              <a:gd name="G12" fmla="?: G10 G7 21600"/>
              <a:gd name="T0" fmla="*/ 19995 w 21600"/>
              <a:gd name="T1" fmla="*/ 10800 h 21600"/>
              <a:gd name="T2" fmla="*/ 10800 w 21600"/>
              <a:gd name="T3" fmla="*/ 21600 h 21600"/>
              <a:gd name="T4" fmla="*/ 1605 w 21600"/>
              <a:gd name="T5" fmla="*/ 10800 h 21600"/>
              <a:gd name="T6" fmla="*/ 10800 w 21600"/>
              <a:gd name="T7" fmla="*/ 0 h 21600"/>
              <a:gd name="T8" fmla="*/ 3405 w 21600"/>
              <a:gd name="T9" fmla="*/ 3405 h 21600"/>
              <a:gd name="T10" fmla="*/ 18195 w 21600"/>
              <a:gd name="T11" fmla="*/ 1819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210" y="21600"/>
                </a:lnTo>
                <a:lnTo>
                  <a:pt x="1839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 flipH="1">
            <a:off x="2474224" y="4033341"/>
            <a:ext cx="5889244" cy="61294"/>
          </a:xfrm>
          <a:prstGeom prst="parallelogram">
            <a:avLst>
              <a:gd name="adj" fmla="val 95863"/>
            </a:avLst>
          </a:pr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 rot="16200000">
            <a:off x="7823038" y="3554205"/>
            <a:ext cx="959831" cy="121028"/>
          </a:xfrm>
          <a:prstGeom prst="parallelogram">
            <a:avLst>
              <a:gd name="adj" fmla="val 103108"/>
            </a:avLst>
          </a:prstGeom>
          <a:solidFill>
            <a:srgbClr val="9BABC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2384663" y="3117850"/>
            <a:ext cx="5908608" cy="936357"/>
          </a:xfrm>
          <a:prstGeom prst="roundRect">
            <a:avLst>
              <a:gd name="adj" fmla="val 8032"/>
            </a:avLst>
          </a:prstGeom>
          <a:solidFill>
            <a:srgbClr val="C9D2E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>
            <a:off x="706847" y="3138916"/>
            <a:ext cx="1501969" cy="926899"/>
          </a:xfrm>
          <a:prstGeom prst="roundRect">
            <a:avLst>
              <a:gd name="adj" fmla="val 9139"/>
            </a:avLst>
          </a:prstGeom>
          <a:solidFill>
            <a:srgbClr val="DEE4EE"/>
          </a:solidFill>
          <a:ln w="9525">
            <a:solidFill>
              <a:srgbClr val="6D85B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ko-KR" alt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유기화학물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(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페놀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부유물질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)</a:t>
            </a:r>
            <a:endParaRPr lang="ko-KR" altLang="ko-KR" sz="1200" b="1" dirty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2450018" y="3149149"/>
            <a:ext cx="5797262" cy="873759"/>
          </a:xfrm>
          <a:prstGeom prst="roundRect">
            <a:avLst>
              <a:gd name="adj" fmla="val 7213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조립금속제품 제조시설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계면활성제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치약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비누 및 기타 세제 제조시설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기타 기초유기화합물 제조시설</a:t>
            </a:r>
            <a:endParaRPr lang="ko-KR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 rot="5400000">
            <a:off x="2211966" y="4620034"/>
            <a:ext cx="296543" cy="182301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6D85B1"/>
              </a:gs>
              <a:gs pos="50000">
                <a:srgbClr val="FFFFFF"/>
              </a:gs>
              <a:gs pos="100000">
                <a:srgbClr val="6D85B1"/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 rot="16200000">
            <a:off x="1818630" y="4641032"/>
            <a:ext cx="888008" cy="151649"/>
          </a:xfrm>
          <a:custGeom>
            <a:avLst/>
            <a:gdLst>
              <a:gd name="G0" fmla="+- 3210 0 0"/>
              <a:gd name="G1" fmla="+- 21600 0 3210"/>
              <a:gd name="G2" fmla="*/ 3210 1 2"/>
              <a:gd name="G3" fmla="+- 21600 0 G2"/>
              <a:gd name="G4" fmla="+/ 3210 21600 2"/>
              <a:gd name="G5" fmla="+/ G1 0 2"/>
              <a:gd name="G6" fmla="*/ 21600 21600 3210"/>
              <a:gd name="G7" fmla="*/ G6 1 2"/>
              <a:gd name="G8" fmla="+- 21600 0 G7"/>
              <a:gd name="G9" fmla="*/ 21600 1 2"/>
              <a:gd name="G10" fmla="+- 3210 0 G9"/>
              <a:gd name="G11" fmla="?: G10 G8 0"/>
              <a:gd name="G12" fmla="?: G10 G7 21600"/>
              <a:gd name="T0" fmla="*/ 19995 w 21600"/>
              <a:gd name="T1" fmla="*/ 10800 h 21600"/>
              <a:gd name="T2" fmla="*/ 10800 w 21600"/>
              <a:gd name="T3" fmla="*/ 21600 h 21600"/>
              <a:gd name="T4" fmla="*/ 1605 w 21600"/>
              <a:gd name="T5" fmla="*/ 10800 h 21600"/>
              <a:gd name="T6" fmla="*/ 10800 w 21600"/>
              <a:gd name="T7" fmla="*/ 0 h 21600"/>
              <a:gd name="T8" fmla="*/ 3405 w 21600"/>
              <a:gd name="T9" fmla="*/ 3405 h 21600"/>
              <a:gd name="T10" fmla="*/ 18195 w 21600"/>
              <a:gd name="T11" fmla="*/ 1819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210" y="21600"/>
                </a:lnTo>
                <a:lnTo>
                  <a:pt x="1839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AutoShape 23"/>
          <p:cNvSpPr>
            <a:spLocks noChangeArrowheads="1"/>
          </p:cNvSpPr>
          <p:nvPr/>
        </p:nvSpPr>
        <p:spPr bwMode="auto">
          <a:xfrm flipH="1">
            <a:off x="2505456" y="5144591"/>
            <a:ext cx="5889244" cy="61294"/>
          </a:xfrm>
          <a:prstGeom prst="parallelogram">
            <a:avLst>
              <a:gd name="adj" fmla="val 95863"/>
            </a:avLst>
          </a:pr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 rot="16200000">
            <a:off x="7854270" y="4665455"/>
            <a:ext cx="959831" cy="121028"/>
          </a:xfrm>
          <a:prstGeom prst="parallelogram">
            <a:avLst>
              <a:gd name="adj" fmla="val 103108"/>
            </a:avLst>
          </a:prstGeom>
          <a:solidFill>
            <a:srgbClr val="9BABC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2415895" y="4229100"/>
            <a:ext cx="5908608" cy="936357"/>
          </a:xfrm>
          <a:prstGeom prst="roundRect">
            <a:avLst>
              <a:gd name="adj" fmla="val 8032"/>
            </a:avLst>
          </a:prstGeom>
          <a:solidFill>
            <a:srgbClr val="C9D2E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5" name="AutoShape 19"/>
          <p:cNvSpPr>
            <a:spLocks noChangeArrowheads="1"/>
          </p:cNvSpPr>
          <p:nvPr/>
        </p:nvSpPr>
        <p:spPr bwMode="auto">
          <a:xfrm>
            <a:off x="738079" y="4250166"/>
            <a:ext cx="1501969" cy="926899"/>
          </a:xfrm>
          <a:prstGeom prst="roundRect">
            <a:avLst>
              <a:gd name="adj" fmla="val 9139"/>
            </a:avLst>
          </a:prstGeom>
          <a:solidFill>
            <a:srgbClr val="DEE4EE"/>
          </a:solidFill>
          <a:ln w="9525">
            <a:solidFill>
              <a:srgbClr val="6D85B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산화제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/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(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암모니아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과산화수소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가성소다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고체염소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)</a:t>
            </a:r>
            <a:endParaRPr lang="ko-KR" altLang="ko-KR" sz="1200" b="1" dirty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2481250" y="4260399"/>
            <a:ext cx="5797262" cy="873759"/>
          </a:xfrm>
          <a:prstGeom prst="roundRect">
            <a:avLst>
              <a:gd name="adj" fmla="val 7213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고무 및 플라스틱 제조시설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기초 무기화합물 제조시설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병원시설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조미료  및 식품 첨가물 제조시설</a:t>
            </a:r>
            <a:endParaRPr lang="ko-KR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AutoShape 20"/>
          <p:cNvSpPr>
            <a:spLocks noChangeArrowheads="1"/>
          </p:cNvSpPr>
          <p:nvPr/>
        </p:nvSpPr>
        <p:spPr bwMode="auto">
          <a:xfrm rot="5400000">
            <a:off x="2211966" y="5686834"/>
            <a:ext cx="296543" cy="182301"/>
          </a:xfrm>
          <a:prstGeom prst="can">
            <a:avLst>
              <a:gd name="adj" fmla="val 25000"/>
            </a:avLst>
          </a:prstGeom>
          <a:gradFill rotWithShape="0">
            <a:gsLst>
              <a:gs pos="0">
                <a:srgbClr val="6D85B1"/>
              </a:gs>
              <a:gs pos="50000">
                <a:srgbClr val="FFFFFF"/>
              </a:gs>
              <a:gs pos="100000">
                <a:srgbClr val="6D85B1"/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 rot="16200000">
            <a:off x="1818630" y="5707832"/>
            <a:ext cx="888008" cy="151649"/>
          </a:xfrm>
          <a:custGeom>
            <a:avLst/>
            <a:gdLst>
              <a:gd name="G0" fmla="+- 3210 0 0"/>
              <a:gd name="G1" fmla="+- 21600 0 3210"/>
              <a:gd name="G2" fmla="*/ 3210 1 2"/>
              <a:gd name="G3" fmla="+- 21600 0 G2"/>
              <a:gd name="G4" fmla="+/ 3210 21600 2"/>
              <a:gd name="G5" fmla="+/ G1 0 2"/>
              <a:gd name="G6" fmla="*/ 21600 21600 3210"/>
              <a:gd name="G7" fmla="*/ G6 1 2"/>
              <a:gd name="G8" fmla="+- 21600 0 G7"/>
              <a:gd name="G9" fmla="*/ 21600 1 2"/>
              <a:gd name="G10" fmla="+- 3210 0 G9"/>
              <a:gd name="G11" fmla="?: G10 G8 0"/>
              <a:gd name="G12" fmla="?: G10 G7 21600"/>
              <a:gd name="T0" fmla="*/ 19995 w 21600"/>
              <a:gd name="T1" fmla="*/ 10800 h 21600"/>
              <a:gd name="T2" fmla="*/ 10800 w 21600"/>
              <a:gd name="T3" fmla="*/ 21600 h 21600"/>
              <a:gd name="T4" fmla="*/ 1605 w 21600"/>
              <a:gd name="T5" fmla="*/ 10800 h 21600"/>
              <a:gd name="T6" fmla="*/ 10800 w 21600"/>
              <a:gd name="T7" fmla="*/ 0 h 21600"/>
              <a:gd name="T8" fmla="*/ 3405 w 21600"/>
              <a:gd name="T9" fmla="*/ 3405 h 21600"/>
              <a:gd name="T10" fmla="*/ 18195 w 21600"/>
              <a:gd name="T11" fmla="*/ 1819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210" y="21600"/>
                </a:lnTo>
                <a:lnTo>
                  <a:pt x="1839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" name="AutoShape 23"/>
          <p:cNvSpPr>
            <a:spLocks noChangeArrowheads="1"/>
          </p:cNvSpPr>
          <p:nvPr/>
        </p:nvSpPr>
        <p:spPr bwMode="auto">
          <a:xfrm flipH="1">
            <a:off x="2505456" y="6211391"/>
            <a:ext cx="5889244" cy="61294"/>
          </a:xfrm>
          <a:prstGeom prst="parallelogram">
            <a:avLst>
              <a:gd name="adj" fmla="val 95863"/>
            </a:avLst>
          </a:prstGeom>
          <a:solidFill>
            <a:srgbClr val="6D85B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" name="AutoShape 22"/>
          <p:cNvSpPr>
            <a:spLocks noChangeArrowheads="1"/>
          </p:cNvSpPr>
          <p:nvPr/>
        </p:nvSpPr>
        <p:spPr bwMode="auto">
          <a:xfrm rot="16200000">
            <a:off x="7854270" y="5732255"/>
            <a:ext cx="959831" cy="121028"/>
          </a:xfrm>
          <a:prstGeom prst="parallelogram">
            <a:avLst>
              <a:gd name="adj" fmla="val 103108"/>
            </a:avLst>
          </a:prstGeom>
          <a:solidFill>
            <a:srgbClr val="9BABC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2415895" y="5295900"/>
            <a:ext cx="5908608" cy="936357"/>
          </a:xfrm>
          <a:prstGeom prst="roundRect">
            <a:avLst>
              <a:gd name="adj" fmla="val 8032"/>
            </a:avLst>
          </a:prstGeom>
          <a:solidFill>
            <a:srgbClr val="C9D2E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3" name="AutoShape 19"/>
          <p:cNvSpPr>
            <a:spLocks noChangeArrowheads="1"/>
          </p:cNvSpPr>
          <p:nvPr/>
        </p:nvSpPr>
        <p:spPr bwMode="auto">
          <a:xfrm>
            <a:off x="738079" y="5316966"/>
            <a:ext cx="1501969" cy="926899"/>
          </a:xfrm>
          <a:prstGeom prst="roundRect">
            <a:avLst>
              <a:gd name="adj" fmla="val 9139"/>
            </a:avLst>
          </a:prstGeom>
          <a:solidFill>
            <a:srgbClr val="DEE4EE"/>
          </a:solidFill>
          <a:ln w="9525">
            <a:solidFill>
              <a:srgbClr val="6D85B1"/>
            </a:solidFill>
            <a:round/>
            <a:headEnd/>
            <a:tailEnd/>
          </a:ln>
          <a:effectLst/>
        </p:spPr>
        <p:txBody>
          <a:bodyPr lIns="0" rIns="0" anchor="ctr"/>
          <a:lstStyle/>
          <a:p>
            <a:pPr algn="ctr"/>
            <a:r>
              <a:rPr lang="ko-KR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염</a:t>
            </a:r>
            <a:endParaRPr lang="en-US" altLang="ko-K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ctr"/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(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염소이온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,</a:t>
            </a:r>
            <a:r>
              <a:rPr lang="ko-KR" altLang="en-US" sz="1200" b="1" dirty="0" smtClean="0">
                <a:latin typeface="새굴림" pitchFamily="18" charset="-127"/>
                <a:ea typeface="새굴림" pitchFamily="18" charset="-127"/>
              </a:rPr>
              <a:t>황산이온</a:t>
            </a:r>
            <a:r>
              <a:rPr lang="en-US" altLang="ko-KR" sz="1200" b="1" dirty="0" smtClean="0">
                <a:latin typeface="새굴림" pitchFamily="18" charset="-127"/>
                <a:ea typeface="새굴림" pitchFamily="18" charset="-127"/>
              </a:rPr>
              <a:t>)</a:t>
            </a:r>
            <a:endParaRPr lang="ko-KR" altLang="ko-KR" sz="1200" b="1" dirty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35" name="AutoShape 25"/>
          <p:cNvSpPr>
            <a:spLocks noChangeArrowheads="1"/>
          </p:cNvSpPr>
          <p:nvPr/>
        </p:nvSpPr>
        <p:spPr bwMode="auto">
          <a:xfrm>
            <a:off x="2481250" y="5327199"/>
            <a:ext cx="5797262" cy="873759"/>
          </a:xfrm>
          <a:prstGeom prst="roundRect">
            <a:avLst>
              <a:gd name="adj" fmla="val 7213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기타 분류되지 않은 화학제품 제조시설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가죽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모피가공 및 제품 제조시설</a:t>
            </a:r>
            <a:endParaRPr lang="en-US" altLang="ko-KR" sz="1400" dirty="0" smtClean="0">
              <a:latin typeface="HY헤드라인M" pitchFamily="18" charset="-127"/>
              <a:ea typeface="HY헤드라인M" pitchFamily="18" charset="-127"/>
            </a:endParaRPr>
          </a:p>
          <a:p>
            <a:pPr marL="139700" indent="-139700">
              <a:lnSpc>
                <a:spcPct val="110000"/>
              </a:lnSpc>
              <a:spcBef>
                <a:spcPct val="20000"/>
              </a:spcBef>
              <a:buFont typeface="Wingdings 2" pitchFamily="18" charset="2"/>
              <a:buNone/>
            </a:pP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합성수지 및 기타 플라스틱물질 제조시설</a:t>
            </a:r>
            <a:r>
              <a:rPr lang="en-US" altLang="ko-KR" sz="1400" dirty="0" smtClean="0"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400" dirty="0" smtClean="0">
                <a:latin typeface="HY헤드라인M" pitchFamily="18" charset="-127"/>
                <a:ea typeface="HY헤드라인M" pitchFamily="18" charset="-127"/>
              </a:rPr>
              <a:t>비금속 광물 광업시설</a:t>
            </a:r>
            <a:endParaRPr lang="ko-KR" altLang="ko-KR" sz="14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gray">
          <a:xfrm>
            <a:off x="704850" y="1295400"/>
            <a:ext cx="40894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2D050"/>
              </a:gs>
              <a:gs pos="100000">
                <a:srgbClr val="006600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2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독성원인물질 및 발생 업종</a:t>
            </a:r>
            <a:endParaRPr kumimoji="0" lang="en-US" altLang="ko-KR" sz="2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AutoShape 3"/>
          <p:cNvSpPr>
            <a:spLocks noChangeArrowheads="1"/>
          </p:cNvSpPr>
          <p:nvPr/>
        </p:nvSpPr>
        <p:spPr bwMode="gray">
          <a:xfrm>
            <a:off x="482600" y="1651000"/>
            <a:ext cx="5245100" cy="2667000"/>
          </a:xfrm>
          <a:prstGeom prst="rightArrow">
            <a:avLst>
              <a:gd name="adj1" fmla="val 86065"/>
              <a:gd name="adj2" fmla="val 31780"/>
            </a:avLst>
          </a:prstGeom>
          <a:gradFill rotWithShape="1">
            <a:gsLst>
              <a:gs pos="0">
                <a:srgbClr val="FFCC66">
                  <a:gamma/>
                  <a:tint val="0"/>
                  <a:invGamma/>
                  <a:alpha val="52000"/>
                </a:srgbClr>
              </a:gs>
              <a:gs pos="100000">
                <a:srgbClr val="FFCC6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gray">
          <a:xfrm>
            <a:off x="615950" y="2034319"/>
            <a:ext cx="4102100" cy="43276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>
                  <a:gamma/>
                  <a:shade val="46275"/>
                  <a:invGamma/>
                </a:srgbClr>
              </a:gs>
              <a:gs pos="50000">
                <a:srgbClr val="5B84E9"/>
              </a:gs>
              <a:gs pos="100000">
                <a:srgbClr val="5B84E9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개별 오염물질에 대한 배출허용기준  관리</a:t>
            </a:r>
            <a:endParaRPr kumimoji="0" lang="en-US" altLang="ko-KR" sz="16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gray">
          <a:xfrm>
            <a:off x="603250" y="2745519"/>
            <a:ext cx="4146550" cy="43276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7C9ED">
                  <a:gamma/>
                  <a:shade val="46275"/>
                  <a:invGamma/>
                </a:srgbClr>
              </a:gs>
              <a:gs pos="50000">
                <a:srgbClr val="57C9ED"/>
              </a:gs>
              <a:gs pos="100000">
                <a:srgbClr val="57C9ED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국내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약 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41,000 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여종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매년 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400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여종 신규유통</a:t>
            </a:r>
            <a:endParaRPr kumimoji="0" lang="en-US" altLang="ko-KR" sz="16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gray">
          <a:xfrm>
            <a:off x="615950" y="3456719"/>
            <a:ext cx="4146550" cy="43276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5D7A6">
                  <a:gamma/>
                  <a:shade val="46275"/>
                  <a:invGamma/>
                </a:srgbClr>
              </a:gs>
              <a:gs pos="50000">
                <a:srgbClr val="65D7A6"/>
              </a:gs>
              <a:gs pos="100000">
                <a:srgbClr val="65D7A6">
                  <a:gamma/>
                  <a:shade val="46275"/>
                  <a:invGamma/>
                </a:srgbClr>
              </a:gs>
            </a:gsLst>
            <a:lin ang="2700000" scaled="1"/>
          </a:gradFill>
          <a:ln w="254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국외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약</a:t>
            </a:r>
            <a:r>
              <a:rPr kumimoji="0" lang="en-US" altLang="ko-KR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246,000 </a:t>
            </a:r>
            <a:r>
              <a:rPr kumimoji="0" lang="ko-KR" altLang="en-US" sz="16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여종 유통</a:t>
            </a:r>
            <a:endParaRPr kumimoji="0" lang="en-US" altLang="ko-KR" sz="160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gray">
          <a:xfrm>
            <a:off x="5949950" y="2256569"/>
            <a:ext cx="2463800" cy="1398177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5B84E9"/>
              </a:gs>
              <a:gs pos="100000">
                <a:srgbClr val="5B84E9">
                  <a:gamma/>
                  <a:tint val="0"/>
                  <a:invGamma/>
                </a:srgb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just" eaLnBrk="0" latinLnBrk="0" hangingPunct="0">
              <a:lnSpc>
                <a:spcPct val="150000"/>
              </a:lnSpc>
            </a:pPr>
            <a:r>
              <a:rPr kumimoji="0" lang="ko-KR" altLang="en-US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모든 화학물질에 대해 기준설정</a:t>
            </a:r>
            <a:r>
              <a:rPr kumimoji="0" lang="en-US" altLang="ko-KR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kumimoji="0" lang="ko-KR" altLang="en-US" sz="1600" dirty="0" smtClean="0">
                <a:solidFill>
                  <a:srgbClr val="000000"/>
                </a:solidFill>
                <a:latin typeface="HY헤드라인M" pitchFamily="18" charset="-127"/>
                <a:ea typeface="HY헤드라인M" pitchFamily="18" charset="-127"/>
              </a:rPr>
              <a:t>관리가 현실적으로 불가능</a:t>
            </a:r>
            <a:endParaRPr kumimoji="0" lang="en-US" altLang="ko-KR" sz="1600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AutoShape 619"/>
          <p:cNvSpPr>
            <a:spLocks noChangeArrowheads="1"/>
          </p:cNvSpPr>
          <p:nvPr/>
        </p:nvSpPr>
        <p:spPr bwMode="auto">
          <a:xfrm flipH="1" flipV="1">
            <a:off x="6438900" y="4229100"/>
            <a:ext cx="933450" cy="182245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33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527050" y="4895850"/>
            <a:ext cx="5467350" cy="1200150"/>
          </a:xfrm>
          <a:prstGeom prst="rect">
            <a:avLst/>
          </a:prstGeom>
          <a:gradFill rotWithShape="1">
            <a:gsLst>
              <a:gs pos="0">
                <a:srgbClr val="99CC00">
                  <a:gamma/>
                  <a:shade val="46275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eaLnBrk="0" latinLnBrk="0" hangingPunct="0"/>
            <a:r>
              <a:rPr kumimoji="0" lang="ko-KR" altLang="en-US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유해물질 독성에 대한 통합적 관리 필요</a:t>
            </a:r>
            <a:endParaRPr kumimoji="0" lang="en-US" altLang="ko-KR" sz="24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13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4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7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2.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도입배경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6"/>
          <p:cNvGrpSpPr>
            <a:grpSpLocks/>
          </p:cNvGrpSpPr>
          <p:nvPr/>
        </p:nvGrpSpPr>
        <p:grpSpPr bwMode="auto">
          <a:xfrm>
            <a:off x="749300" y="1695450"/>
            <a:ext cx="1724025" cy="482600"/>
            <a:chOff x="816" y="2304"/>
            <a:chExt cx="1440" cy="448"/>
          </a:xfrm>
        </p:grpSpPr>
        <p:sp>
          <p:nvSpPr>
            <p:cNvPr id="14" name="Freeform 7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rgbClr val="D8755A">
                    <a:gamma/>
                    <a:tint val="51373"/>
                    <a:invGamma/>
                  </a:srgbClr>
                </a:gs>
                <a:gs pos="100000">
                  <a:srgbClr val="D8755A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latinLnBrk="0" hangingPunct="0"/>
              <a:r>
                <a:rPr kumimoji="0" lang="en-US" altLang="ko-KR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2006</a:t>
              </a:r>
              <a:endParaRPr kumimoji="0"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784292" y="2895600"/>
            <a:ext cx="1724025" cy="482600"/>
            <a:chOff x="816" y="2304"/>
            <a:chExt cx="1440" cy="448"/>
          </a:xfrm>
        </p:grpSpPr>
        <p:sp>
          <p:nvSpPr>
            <p:cNvPr id="17" name="Freeform 10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rgbClr val="0099CC">
                    <a:gamma/>
                    <a:tint val="36471"/>
                    <a:invGamma/>
                  </a:srgbClr>
                </a:gs>
                <a:gs pos="100000">
                  <a:srgbClr val="0099CC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latinLnBrk="0" hangingPunct="0"/>
              <a:r>
                <a:rPr kumimoji="0" lang="en-US" altLang="ko-KR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2007</a:t>
              </a:r>
              <a:endParaRPr kumimoji="0"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9" name="Group 12"/>
          <p:cNvGrpSpPr>
            <a:grpSpLocks/>
          </p:cNvGrpSpPr>
          <p:nvPr/>
        </p:nvGrpSpPr>
        <p:grpSpPr bwMode="auto">
          <a:xfrm>
            <a:off x="784292" y="5562600"/>
            <a:ext cx="1724025" cy="482600"/>
            <a:chOff x="816" y="2304"/>
            <a:chExt cx="1440" cy="448"/>
          </a:xfrm>
        </p:grpSpPr>
        <p:sp>
          <p:nvSpPr>
            <p:cNvPr id="20" name="Freeform 1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/>
              <a:ahLst/>
              <a:cxnLst>
                <a:cxn ang="0">
                  <a:pos x="1120" y="252"/>
                </a:cxn>
                <a:cxn ang="0">
                  <a:pos x="1116" y="250"/>
                </a:cxn>
                <a:cxn ang="0">
                  <a:pos x="1100" y="246"/>
                </a:cxn>
                <a:cxn ang="0">
                  <a:pos x="1074" y="240"/>
                </a:cxn>
                <a:cxn ang="0">
                  <a:pos x="1038" y="232"/>
                </a:cxn>
                <a:cxn ang="0">
                  <a:pos x="992" y="222"/>
                </a:cxn>
                <a:cxn ang="0">
                  <a:pos x="938" y="212"/>
                </a:cxn>
                <a:cxn ang="0">
                  <a:pos x="876" y="204"/>
                </a:cxn>
                <a:cxn ang="0">
                  <a:pos x="806" y="196"/>
                </a:cxn>
                <a:cxn ang="0">
                  <a:pos x="730" y="190"/>
                </a:cxn>
                <a:cxn ang="0">
                  <a:pos x="646" y="184"/>
                </a:cxn>
                <a:cxn ang="0">
                  <a:pos x="556" y="184"/>
                </a:cxn>
                <a:cxn ang="0">
                  <a:pos x="466" y="184"/>
                </a:cxn>
                <a:cxn ang="0">
                  <a:pos x="384" y="190"/>
                </a:cxn>
                <a:cxn ang="0">
                  <a:pos x="308" y="196"/>
                </a:cxn>
                <a:cxn ang="0">
                  <a:pos x="238" y="204"/>
                </a:cxn>
                <a:cxn ang="0">
                  <a:pos x="178" y="212"/>
                </a:cxn>
                <a:cxn ang="0">
                  <a:pos x="126" y="222"/>
                </a:cxn>
                <a:cxn ang="0">
                  <a:pos x="82" y="232"/>
                </a:cxn>
                <a:cxn ang="0">
                  <a:pos x="46" y="240"/>
                </a:cxn>
                <a:cxn ang="0">
                  <a:pos x="20" y="246"/>
                </a:cxn>
                <a:cxn ang="0">
                  <a:pos x="6" y="250"/>
                </a:cxn>
                <a:cxn ang="0">
                  <a:pos x="0" y="252"/>
                </a:cxn>
                <a:cxn ang="0">
                  <a:pos x="0" y="62"/>
                </a:cxn>
                <a:cxn ang="0">
                  <a:pos x="560" y="0"/>
                </a:cxn>
                <a:cxn ang="0">
                  <a:pos x="1120" y="62"/>
                </a:cxn>
                <a:cxn ang="0">
                  <a:pos x="1120" y="252"/>
                </a:cxn>
                <a:cxn ang="0">
                  <a:pos x="1120" y="252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4314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latinLnBrk="0" hangingPunct="0"/>
              <a:r>
                <a:rPr kumimoji="0" lang="en-US" altLang="ko-KR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2008</a:t>
              </a:r>
              <a:endParaRPr kumimoji="0"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endParaRPr>
            </a:p>
          </p:txBody>
        </p:sp>
      </p:grpSp>
      <p:cxnSp>
        <p:nvCxnSpPr>
          <p:cNvPr id="22" name="AutoShape 15"/>
          <p:cNvCxnSpPr>
            <a:cxnSpLocks noChangeShapeType="1"/>
            <a:endCxn id="18" idx="0"/>
          </p:cNvCxnSpPr>
          <p:nvPr/>
        </p:nvCxnSpPr>
        <p:spPr bwMode="gray">
          <a:xfrm rot="16200000" flipH="1">
            <a:off x="1243874" y="2493169"/>
            <a:ext cx="800100" cy="47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3" name="AutoShape 16"/>
          <p:cNvCxnSpPr>
            <a:cxnSpLocks noChangeShapeType="1"/>
            <a:endCxn id="21" idx="0"/>
          </p:cNvCxnSpPr>
          <p:nvPr/>
        </p:nvCxnSpPr>
        <p:spPr bwMode="gray">
          <a:xfrm rot="16200000" flipH="1">
            <a:off x="534292" y="4450587"/>
            <a:ext cx="2216020" cy="800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1698692" y="2451100"/>
            <a:ext cx="7051608" cy="3797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1698692" y="5238403"/>
            <a:ext cx="7051608" cy="13047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689292" y="1606550"/>
            <a:ext cx="3986989" cy="62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2006.09   2006~2015 </a:t>
            </a:r>
            <a:r>
              <a:rPr kumimoji="0"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물환경관리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기본계획 수립</a:t>
            </a:r>
            <a:endParaRPr kumimoji="0"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kumimoji="0"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>
              <a:lnSpc>
                <a:spcPct val="150000"/>
              </a:lnSpc>
            </a:pP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2006.10   </a:t>
            </a:r>
            <a:r>
              <a:rPr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수생태법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시행규칙 개정안 마련</a:t>
            </a:r>
            <a:endParaRPr kumimoji="0" lang="en-US" altLang="ko-KR" sz="1300" dirty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689292" y="2797820"/>
            <a:ext cx="5925020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latinLnBrk="0" hangingPunct="0"/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2007.03   </a:t>
            </a:r>
            <a:r>
              <a:rPr kumimoji="0"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수생태법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시행규칙 개정에 대한 관계부처 협의</a:t>
            </a:r>
            <a:endParaRPr kumimoji="0"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kumimoji="0"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2007.03   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입법예고</a:t>
            </a:r>
            <a:endParaRPr kumimoji="0"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2007.05   </a:t>
            </a:r>
            <a:r>
              <a:rPr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수질오염환경법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수질 및 </a:t>
            </a:r>
            <a:r>
              <a:rPr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수생태계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보전에 관한 법률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명칭변경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kumimoji="0" lang="en-US" altLang="ko-KR" sz="1300" dirty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kumimoji="0"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2007.08   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규제심사</a:t>
            </a:r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(2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회</a:t>
            </a:r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2007.10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물벼룩을 이용한 </a:t>
            </a:r>
            <a:r>
              <a:rPr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급성독성시험법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고시</a:t>
            </a:r>
            <a:endParaRPr kumimoji="0"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2007.12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법제처 심사</a:t>
            </a:r>
            <a:endParaRPr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           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수질 및 </a:t>
            </a:r>
            <a:r>
              <a:rPr lang="ko-KR" altLang="en-US" sz="1300" dirty="0" err="1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수생태계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보전에 관한 법률 시행규칙 개정</a:t>
            </a:r>
            <a:endParaRPr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                   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배출허용기준에 물벼룩을 이용한 생태독성기준 추가</a:t>
            </a:r>
            <a:endParaRPr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689292" y="5516314"/>
            <a:ext cx="5883342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2008.04   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생태독성 배출관리제도 시행 및 정착을 위한 </a:t>
            </a:r>
            <a:r>
              <a:rPr kumimoji="0"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개년 종합계획 수립</a:t>
            </a:r>
            <a:endParaRPr kumimoji="0"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kumimoji="0"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                   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제도추진체계 구축 및 개선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조사연구 및 기술지원</a:t>
            </a:r>
            <a:endParaRPr lang="en-US" altLang="ko-KR" sz="13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endParaRPr lang="en-US" altLang="ko-KR" sz="500" dirty="0" smtClean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  <a:p>
            <a:pPr eaLnBrk="0" latinLnBrk="0" hangingPunct="0"/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                      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교육 홍보 등 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개 분야에 대한 구체적 계획 수립</a:t>
            </a:r>
            <a:r>
              <a:rPr lang="en-US" altLang="ko-KR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300" dirty="0" smtClean="0">
                <a:solidFill>
                  <a:srgbClr val="003300"/>
                </a:solidFill>
                <a:latin typeface="HY견고딕" pitchFamily="18" charset="-127"/>
                <a:ea typeface="HY견고딕" pitchFamily="18" charset="-127"/>
              </a:rPr>
              <a:t>추진</a:t>
            </a:r>
            <a:endParaRPr kumimoji="0" lang="en-US" altLang="ko-KR" sz="1300" dirty="0">
              <a:solidFill>
                <a:srgbClr val="0033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2" name="오른쪽 화살표 31"/>
          <p:cNvSpPr/>
          <p:nvPr/>
        </p:nvSpPr>
        <p:spPr>
          <a:xfrm>
            <a:off x="4838700" y="3429000"/>
            <a:ext cx="177800" cy="177800"/>
          </a:xfrm>
          <a:prstGeom prst="rightArrow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오른쪽 화살표 33"/>
          <p:cNvSpPr/>
          <p:nvPr/>
        </p:nvSpPr>
        <p:spPr>
          <a:xfrm>
            <a:off x="3683000" y="5873750"/>
            <a:ext cx="177800" cy="177800"/>
          </a:xfrm>
          <a:prstGeom prst="rightArrow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오른쪽 화살표 34"/>
          <p:cNvSpPr/>
          <p:nvPr/>
        </p:nvSpPr>
        <p:spPr>
          <a:xfrm>
            <a:off x="3638550" y="4806950"/>
            <a:ext cx="177800" cy="177800"/>
          </a:xfrm>
          <a:prstGeom prst="rightArrow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1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3.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입법 및 개정 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21"/>
          <p:cNvSpPr>
            <a:spLocks noChangeAspect="1" noChangeArrowheads="1"/>
          </p:cNvSpPr>
          <p:nvPr/>
        </p:nvSpPr>
        <p:spPr bwMode="auto">
          <a:xfrm>
            <a:off x="416010" y="1873250"/>
            <a:ext cx="8245390" cy="4356100"/>
          </a:xfrm>
          <a:prstGeom prst="roundRect">
            <a:avLst>
              <a:gd name="adj" fmla="val 7620"/>
            </a:avLst>
          </a:prstGeom>
          <a:gradFill rotWithShape="1">
            <a:gsLst>
              <a:gs pos="0">
                <a:srgbClr val="D8E6EE"/>
              </a:gs>
              <a:gs pos="100000">
                <a:srgbClr val="D8E6EE">
                  <a:gamma/>
                  <a:shade val="76078"/>
                  <a:invGamma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1" y="2317750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790" y="2944338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349" y="3631169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349" y="4297919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188" y="4943241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29" descr="SY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747" y="5541172"/>
            <a:ext cx="301100" cy="33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113"/>
          <p:cNvGrpSpPr>
            <a:grpSpLocks/>
          </p:cNvGrpSpPr>
          <p:nvPr/>
        </p:nvGrpSpPr>
        <p:grpSpPr bwMode="auto">
          <a:xfrm>
            <a:off x="2749550" y="539750"/>
            <a:ext cx="6311900" cy="533400"/>
            <a:chOff x="1248" y="624"/>
            <a:chExt cx="1728" cy="144"/>
          </a:xfrm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0" name="AutoShape 114"/>
            <p:cNvSpPr>
              <a:spLocks noChangeArrowheads="1"/>
            </p:cNvSpPr>
            <p:nvPr/>
          </p:nvSpPr>
          <p:spPr bwMode="auto">
            <a:xfrm>
              <a:off x="1248" y="624"/>
              <a:ext cx="1728" cy="144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95000"/>
                <a:lumOff val="5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AutoShape 115"/>
            <p:cNvSpPr>
              <a:spLocks noChangeArrowheads="1"/>
            </p:cNvSpPr>
            <p:nvPr/>
          </p:nvSpPr>
          <p:spPr bwMode="auto">
            <a:xfrm>
              <a:off x="1296" y="624"/>
              <a:ext cx="1632" cy="1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6"/>
            <p:cNvSpPr>
              <a:spLocks noChangeArrowheads="1"/>
            </p:cNvSpPr>
            <p:nvPr/>
          </p:nvSpPr>
          <p:spPr bwMode="auto">
            <a:xfrm>
              <a:off x="1344" y="624"/>
              <a:ext cx="1536" cy="144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92D050"/>
              </a:solidFill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txBody>
            <a:bodyPr wrap="none" anchor="ctr"/>
            <a:lstStyle/>
            <a:p>
              <a:r>
                <a:rPr lang="en-US" altLang="ko-KR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4. </a:t>
              </a:r>
              <a:r>
                <a:rPr lang="ko-KR" altLang="en-US" sz="2400" dirty="0" smtClean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</a:rPr>
                <a:t>생태독성 관리제도의 효과</a:t>
              </a:r>
              <a:endParaRPr lang="en-US" altLang="ko-KR" sz="2400" dirty="0">
                <a:solidFill>
                  <a:srgbClr val="33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16000" y="227330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smtClean="0">
                <a:latin typeface="HY헤드라인M" pitchFamily="18" charset="-127"/>
                <a:ea typeface="HY헤드라인M" pitchFamily="18" charset="-127"/>
              </a:rPr>
              <a:t>환경 위해 가능물질 탐색과 수질개선 효과 도모</a:t>
            </a:r>
            <a:endParaRPr lang="ko-KR" altLang="en-US" sz="200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6000" y="289554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산업폐수 방류허가권 부여 가능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450" y="356235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여러 업종에 대한 </a:t>
            </a:r>
            <a:r>
              <a:rPr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방류수</a:t>
            </a:r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 특성 비교평가 가능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0450" y="427349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유해물질 배출저감을 위한 규제 우선순위 결정 가능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0450" y="489579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산업폐수 처리공정 개선 및 공정 개발 가능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6000" y="5473700"/>
            <a:ext cx="71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HY헤드라인M" pitchFamily="18" charset="-127"/>
                <a:ea typeface="HY헤드라인M" pitchFamily="18" charset="-127"/>
              </a:rPr>
              <a:t>국제 조약 등의 이행평가 가능</a:t>
            </a:r>
            <a:endParaRPr lang="ko-KR" altLang="en-US" sz="200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프레젠테이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기본 디자인">
  <a:themeElements>
    <a:clrScheme name="2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기본 디자인">
  <a:themeElements>
    <a:clrScheme name="2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프레젠테이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HY헤드라인M"/>
        <a:ea typeface="HY헤드라인M"/>
        <a:cs typeface=""/>
      </a:majorFont>
      <a:minorFont>
        <a:latin typeface="HY헤드라인M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기본 디자인">
  <a:themeElements>
    <a:clrScheme name="2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기본 디자인">
  <a:themeElements>
    <a:clrScheme name="2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>
          <a:outerShdw dist="53882" dir="2700000" algn="ctr" rotWithShape="0">
            <a:srgbClr val="868686">
              <a:alpha val="50000"/>
            </a:srgb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2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예제 프레젠테이션 슬라이드">
  <a:themeElements>
    <a:clrScheme name="예제 프레젠테이션 슬라이드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예제 프레젠테이션 슬라이드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예제 프레젠테이션 슬라이드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예제 프레젠테이션 슬라이드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프레젠테이션1</Template>
  <TotalTime>1160</TotalTime>
  <Words>1685</Words>
  <Application>Microsoft Office PowerPoint</Application>
  <PresentationFormat>화면 슬라이드 쇼(4:3)</PresentationFormat>
  <Paragraphs>366</Paragraphs>
  <Slides>30</Slides>
  <Notes>24</Notes>
  <HiddenSlides>0</HiddenSlides>
  <MMClips>0</MMClips>
  <ScaleCrop>false</ScaleCrop>
  <HeadingPairs>
    <vt:vector size="4" baseType="variant">
      <vt:variant>
        <vt:lpstr>테마</vt:lpstr>
      </vt:variant>
      <vt:variant>
        <vt:i4>7</vt:i4>
      </vt:variant>
      <vt:variant>
        <vt:lpstr>슬라이드 제목</vt:lpstr>
      </vt:variant>
      <vt:variant>
        <vt:i4>30</vt:i4>
      </vt:variant>
    </vt:vector>
  </HeadingPairs>
  <TitlesOfParts>
    <vt:vector size="37" baseType="lpstr">
      <vt:lpstr>프레젠테이션1</vt:lpstr>
      <vt:lpstr>2_기본 디자인</vt:lpstr>
      <vt:lpstr>3_기본 디자인</vt:lpstr>
      <vt:lpstr>1_프레젠테이션1</vt:lpstr>
      <vt:lpstr>4_기본 디자인</vt:lpstr>
      <vt:lpstr>5_기본 디자인</vt:lpstr>
      <vt:lpstr>예제 프레젠테이션 슬라이드</vt:lpstr>
      <vt:lpstr>생태독성 관리제도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생태독성 관리제도</dc:title>
  <dc:creator>박인성</dc:creator>
  <cp:lastModifiedBy>박인성</cp:lastModifiedBy>
  <cp:revision>154</cp:revision>
  <dcterms:created xsi:type="dcterms:W3CDTF">2010-04-28T06:24:40Z</dcterms:created>
  <dcterms:modified xsi:type="dcterms:W3CDTF">2010-05-06T08:13:21Z</dcterms:modified>
</cp:coreProperties>
</file>